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 id="2147483675" r:id="rId6"/>
    <p:sldMasterId id="2147483677" r:id="rId7"/>
    <p:sldMasterId id="2147483679" r:id="rId8"/>
    <p:sldMasterId id="2147483683" r:id="rId9"/>
  </p:sldMasterIdLst>
  <p:notesMasterIdLst>
    <p:notesMasterId r:id="rId30"/>
  </p:notesMasterIdLst>
  <p:sldIdLst>
    <p:sldId id="517" r:id="rId10"/>
    <p:sldId id="961" r:id="rId11"/>
    <p:sldId id="985" r:id="rId12"/>
    <p:sldId id="968" r:id="rId13"/>
    <p:sldId id="982" r:id="rId14"/>
    <p:sldId id="991" r:id="rId15"/>
    <p:sldId id="983" r:id="rId16"/>
    <p:sldId id="984" r:id="rId17"/>
    <p:sldId id="975" r:id="rId18"/>
    <p:sldId id="864" r:id="rId19"/>
    <p:sldId id="992" r:id="rId20"/>
    <p:sldId id="986" r:id="rId21"/>
    <p:sldId id="987" r:id="rId22"/>
    <p:sldId id="988" r:id="rId23"/>
    <p:sldId id="989" r:id="rId24"/>
    <p:sldId id="990" r:id="rId25"/>
    <p:sldId id="981" r:id="rId26"/>
    <p:sldId id="980" r:id="rId27"/>
    <p:sldId id="973" r:id="rId28"/>
    <p:sldId id="827"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37C08-FCC5-E86F-C34D-AFAD35AD2322}" name="Contento, Allison (OCFS)" initials="CA(" userId="S::Allison.Contento@ocfs.ny.gov::f9ac3e30-51dd-4d7f-abbb-c03043c04c41" providerId="AD"/>
  <p188:author id="{FB7B8853-74D4-EFA8-FB4D-49A4C3FE1D9F}" name="Miranda-Julian, Claudia (OCFS)" initials="MJC(" userId="S::Claudia.Miranda-Julian@ocfs.ny.gov::884aff7c-0683-49c4-8a6d-5a0c74dc9d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kland, Kristen (OCFS)" initials="KK(" lastIdx="2" clrIdx="0">
    <p:extLst>
      <p:ext uri="{19B8F6BF-5375-455C-9EA6-DF929625EA0E}">
        <p15:presenceInfo xmlns:p15="http://schemas.microsoft.com/office/powerpoint/2012/main" userId="Kirkland, Kristen (OCF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5BD"/>
    <a:srgbClr val="EE6600"/>
    <a:srgbClr val="595959"/>
    <a:srgbClr val="4BACC6"/>
    <a:srgbClr val="685DAB"/>
    <a:srgbClr val="5767B4"/>
    <a:srgbClr val="523187"/>
    <a:srgbClr val="8064A2"/>
    <a:srgbClr val="002D72"/>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780EA-7310-402D-983D-CBA8488D253A}" v="45" dt="2023-09-06T13:06:43.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77908" autoAdjust="0"/>
  </p:normalViewPr>
  <p:slideViewPr>
    <p:cSldViewPr snapToGrid="0">
      <p:cViewPr varScale="1">
        <p:scale>
          <a:sx n="52" d="100"/>
          <a:sy n="52" d="100"/>
        </p:scale>
        <p:origin x="1192"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200"/>
            </a:lvl1pPr>
          </a:lstStyle>
          <a:p>
            <a:fld id="{2EC2B444-6ABA-4DDD-9E7F-14D3D3FB52B3}" type="datetimeFigureOut">
              <a:rPr lang="en-US" smtClean="0"/>
              <a:t>8/29/2023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8" tIns="46580" rIns="93158" bIns="46580" rtlCol="0" anchor="b"/>
          <a:lstStyle>
            <a:lvl1pPr algn="r">
              <a:defRPr sz="1200"/>
            </a:lvl1pPr>
          </a:lstStyle>
          <a:p>
            <a:fld id="{6F46CE3E-BAE1-4379-BB03-BB830258BFC7}" type="slidenum">
              <a:rPr lang="en-US" smtClean="0"/>
              <a:t>‹#›</a:t>
            </a:fld>
            <a:endParaRPr lang="en-US"/>
          </a:p>
        </p:txBody>
      </p:sp>
    </p:spTree>
    <p:extLst>
      <p:ext uri="{BB962C8B-B14F-4D97-AF65-F5344CB8AC3E}">
        <p14:creationId xmlns:p14="http://schemas.microsoft.com/office/powerpoint/2010/main" val="7674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Session will be recorded and uploaded to the HFNY website</a:t>
            </a:r>
          </a:p>
          <a:p>
            <a:pPr marL="171450" indent="-171450">
              <a:buFont typeface="Arial" panose="020B0604020202020204" pitchFamily="34" charset="0"/>
              <a:buChar char="•"/>
            </a:pPr>
            <a:r>
              <a:rPr lang="en-US" dirty="0"/>
              <a:t>We’ll leave time for questions at the end of this session but please feel free to put questions in the chat as we go along, and we’ll work to answer all of them at the end.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a:t>
            </a:fld>
            <a:endParaRPr lang="en-US" dirty="0"/>
          </a:p>
        </p:txBody>
      </p:sp>
    </p:spTree>
    <p:extLst>
      <p:ext uri="{BB962C8B-B14F-4D97-AF65-F5344CB8AC3E}">
        <p14:creationId xmlns:p14="http://schemas.microsoft.com/office/powerpoint/2010/main" val="294853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Boiler plate language for research projects/studies. You can alter the template to state “since 2019 our program has NOT engaged in any research activities. We will send this out and post to the website under the Accreditation 101 number 8 so you have access to it. </a:t>
            </a:r>
          </a:p>
        </p:txBody>
      </p:sp>
      <p:sp>
        <p:nvSpPr>
          <p:cNvPr id="4" name="Slide Number Placeholder 3"/>
          <p:cNvSpPr>
            <a:spLocks noGrp="1"/>
          </p:cNvSpPr>
          <p:nvPr>
            <p:ph type="sldNum" sz="quarter" idx="5"/>
          </p:nvPr>
        </p:nvSpPr>
        <p:spPr/>
        <p:txBody>
          <a:bodyPr/>
          <a:lstStyle/>
          <a:p>
            <a:fld id="{6F46CE3E-BAE1-4379-BB03-BB830258BFC7}" type="slidenum">
              <a:rPr lang="en-US" smtClean="0"/>
              <a:t>11</a:t>
            </a:fld>
            <a:endParaRPr lang="en-US"/>
          </a:p>
        </p:txBody>
      </p:sp>
    </p:spTree>
    <p:extLst>
      <p:ext uri="{BB962C8B-B14F-4D97-AF65-F5344CB8AC3E}">
        <p14:creationId xmlns:p14="http://schemas.microsoft.com/office/powerpoint/2010/main" val="105631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200" b="1" dirty="0">
                <a:solidFill>
                  <a:schemeClr val="tx2"/>
                </a:solidFill>
              </a:rPr>
              <a:t>GA-4A-Policy Criteria to Identify Child Abuse and Neglect: </a:t>
            </a:r>
            <a:r>
              <a:rPr lang="en-US" sz="5100" dirty="0">
                <a:solidFill>
                  <a:srgbClr val="FF0000"/>
                </a:solidFill>
              </a:rPr>
              <a:t>Safety Standard</a:t>
            </a:r>
          </a:p>
          <a:p>
            <a:pPr lvl="1"/>
            <a:r>
              <a:rPr lang="en-US" sz="4200" dirty="0">
                <a:solidFill>
                  <a:schemeClr val="tx2"/>
                </a:solidFill>
              </a:rPr>
              <a:t>This has been updated since the last BPS to include some new components and changes to practice. Our policy includes the new requirements. Programs should make sure you are reviewing really closely with staff the policy and procedures so they are aware of their responsibilities. The new requirements include:</a:t>
            </a:r>
          </a:p>
          <a:p>
            <a:pPr lvl="2"/>
            <a:r>
              <a:rPr lang="en-US" sz="3800" dirty="0">
                <a:solidFill>
                  <a:schemeClr val="tx2"/>
                </a:solidFill>
              </a:rPr>
              <a:t>The site’s mechanism to track and follow up on all children with suspected abuse and neglect</a:t>
            </a:r>
          </a:p>
          <a:p>
            <a:pPr lvl="2"/>
            <a:r>
              <a:rPr lang="en-US" sz="3800" dirty="0">
                <a:solidFill>
                  <a:schemeClr val="tx2"/>
                </a:solidFill>
              </a:rPr>
              <a:t>Reporting all suspected cases of child abuse and neglect including situations where it is believed a report has already been made by another individual or organization </a:t>
            </a:r>
          </a:p>
          <a:p>
            <a:pPr marL="685783" lvl="1" indent="0">
              <a:buNone/>
            </a:pPr>
            <a:r>
              <a:rPr lang="en-US" sz="4733" dirty="0">
                <a:solidFill>
                  <a:schemeClr val="tx2"/>
                </a:solidFill>
              </a:rPr>
              <a:t>- </a:t>
            </a:r>
            <a:r>
              <a:rPr lang="en-US" sz="4200" dirty="0">
                <a:solidFill>
                  <a:schemeClr val="tx2"/>
                </a:solidFill>
              </a:rPr>
              <a:t>These are in addition to the previous BPS requirements for the policy including:</a:t>
            </a:r>
          </a:p>
          <a:p>
            <a:pPr lvl="3">
              <a:buFont typeface="Arial" panose="020B0604020202020204" pitchFamily="34" charset="0"/>
              <a:buChar char="•"/>
            </a:pPr>
            <a:r>
              <a:rPr lang="en-US" sz="3800" dirty="0">
                <a:solidFill>
                  <a:schemeClr val="tx2"/>
                </a:solidFill>
              </a:rPr>
              <a:t>having the criteria to identify and determine when to report suspected child abuse and neglect</a:t>
            </a:r>
          </a:p>
          <a:p>
            <a:pPr lvl="3">
              <a:buFont typeface="Arial" panose="020B0604020202020204" pitchFamily="34" charset="0"/>
              <a:buChar char="•"/>
            </a:pPr>
            <a:r>
              <a:rPr lang="en-US" sz="3800" dirty="0">
                <a:solidFill>
                  <a:schemeClr val="tx2"/>
                </a:solidFill>
              </a:rPr>
              <a:t> expectation that all staff act as mandated reporters and are required to make reports when they suspect abuse or neglect </a:t>
            </a:r>
          </a:p>
          <a:p>
            <a:pPr lvl="3">
              <a:buFont typeface="Arial" panose="020B0604020202020204" pitchFamily="34" charset="0"/>
              <a:buChar char="•"/>
            </a:pPr>
            <a:r>
              <a:rPr lang="en-US" sz="3800" dirty="0">
                <a:solidFill>
                  <a:schemeClr val="tx2"/>
                </a:solidFill>
              </a:rPr>
              <a:t> notification of the Program Manager or Supervisor when abuse or neglect is suspected.</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12</a:t>
            </a:fld>
            <a:endParaRPr lang="en-US"/>
          </a:p>
        </p:txBody>
      </p:sp>
    </p:spTree>
    <p:extLst>
      <p:ext uri="{BB962C8B-B14F-4D97-AF65-F5344CB8AC3E}">
        <p14:creationId xmlns:p14="http://schemas.microsoft.com/office/powerpoint/2010/main" val="320122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chemeClr val="tx2"/>
                </a:solidFill>
              </a:rPr>
              <a:t>GA-4C Suspected Child Abuse and Neglect Immediate Notification to Supervisors and Program Managers: </a:t>
            </a:r>
            <a:r>
              <a:rPr lang="en-US" sz="2200" dirty="0">
                <a:solidFill>
                  <a:schemeClr val="tx2"/>
                </a:solidFill>
              </a:rPr>
              <a:t>Self Study requires you to submit a report of currently enrolled families where child abuse and neglect was suspected and reported to the proper authorities (SCR), documenting how safety concerns are addressed and appropriate follow through occurs </a:t>
            </a:r>
          </a:p>
          <a:p>
            <a:pPr lvl="1"/>
            <a:r>
              <a:rPr lang="en-US" sz="2200" dirty="0">
                <a:solidFill>
                  <a:schemeClr val="tx2"/>
                </a:solidFill>
              </a:rPr>
              <a:t>We created a new MIS report to help you track families where a report was made to the SCR. In addition, the Service Plan will be used as the mechanism to capture the risks/safety concerns and the follow through. When submitting for your self study, you will submit the new MIS report and for currently enrolled families where child abuse and neglect was suspected and reported to the SCR, submit the Service Plans for the families to show the documentation how safety concerns are addressed and appropriate follow through occurs </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13</a:t>
            </a:fld>
            <a:endParaRPr lang="en-US"/>
          </a:p>
        </p:txBody>
      </p:sp>
    </p:spTree>
    <p:extLst>
      <p:ext uri="{BB962C8B-B14F-4D97-AF65-F5344CB8AC3E}">
        <p14:creationId xmlns:p14="http://schemas.microsoft.com/office/powerpoint/2010/main" val="259983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14</a:t>
            </a:fld>
            <a:endParaRPr lang="en-US"/>
          </a:p>
        </p:txBody>
      </p:sp>
    </p:spTree>
    <p:extLst>
      <p:ext uri="{BB962C8B-B14F-4D97-AF65-F5344CB8AC3E}">
        <p14:creationId xmlns:p14="http://schemas.microsoft.com/office/powerpoint/2010/main" val="400755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dirty="0">
                <a:solidFill>
                  <a:schemeClr val="tx2"/>
                </a:solidFill>
              </a:rPr>
              <a:t>GA-5A- Policy Participant Death and Grief Counseling- </a:t>
            </a:r>
            <a:r>
              <a:rPr lang="en-US" sz="2600" dirty="0">
                <a:solidFill>
                  <a:schemeClr val="tx2"/>
                </a:solidFill>
              </a:rPr>
              <a:t>Self Study requires you to submit the policy.</a:t>
            </a:r>
          </a:p>
          <a:p>
            <a:endParaRPr lang="en-US" dirty="0">
              <a:solidFill>
                <a:schemeClr val="tx2"/>
              </a:solidFill>
            </a:endParaRPr>
          </a:p>
          <a:p>
            <a:r>
              <a:rPr lang="en-US" sz="2900" b="1" dirty="0">
                <a:solidFill>
                  <a:schemeClr val="tx2"/>
                </a:solidFill>
              </a:rPr>
              <a:t>GA-5B-Participant Death and Grief </a:t>
            </a:r>
            <a:r>
              <a:rPr lang="en-US" sz="2600" b="1" dirty="0">
                <a:solidFill>
                  <a:schemeClr val="tx2"/>
                </a:solidFill>
              </a:rPr>
              <a:t>Counseling-</a:t>
            </a:r>
            <a:r>
              <a:rPr lang="en-US" sz="2600" dirty="0">
                <a:solidFill>
                  <a:schemeClr val="tx2"/>
                </a:solidFill>
              </a:rPr>
              <a:t>Self Study requires you to submit a narrative indicating any incidents of participant death that have occurred within the past year. </a:t>
            </a:r>
          </a:p>
          <a:p>
            <a:pPr lvl="1"/>
            <a:r>
              <a:rPr lang="en-US" sz="2600" dirty="0">
                <a:solidFill>
                  <a:schemeClr val="tx2"/>
                </a:solidFill>
              </a:rPr>
              <a:t>Submit the Critical Incident Reports on any participant deaths. Ensure the reports are updated to include any additional information on the incident and/or support provided to the family.  </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15</a:t>
            </a:fld>
            <a:endParaRPr lang="en-US"/>
          </a:p>
        </p:txBody>
      </p:sp>
    </p:spTree>
    <p:extLst>
      <p:ext uri="{BB962C8B-B14F-4D97-AF65-F5344CB8AC3E}">
        <p14:creationId xmlns:p14="http://schemas.microsoft.com/office/powerpoint/2010/main" val="101745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GA-6-Policy and Procedure Manual: </a:t>
            </a:r>
            <a:r>
              <a:rPr lang="en-US" sz="1200" dirty="0">
                <a:solidFill>
                  <a:schemeClr val="tx2"/>
                </a:solidFill>
              </a:rPr>
              <a:t>Self Study requires you to submit the Policy and Procedure Manual including this policy indicating how updates to Policy and Procedure are communicated to all staff in a timely basis and that staff have access to a copy of the Policy and Procedure Manual. </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16</a:t>
            </a:fld>
            <a:endParaRPr lang="en-US"/>
          </a:p>
        </p:txBody>
      </p:sp>
    </p:spTree>
    <p:extLst>
      <p:ext uri="{BB962C8B-B14F-4D97-AF65-F5344CB8AC3E}">
        <p14:creationId xmlns:p14="http://schemas.microsoft.com/office/powerpoint/2010/main" val="124902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self study will consist of the following information which you will be adding to the SharePoint as you complete these tasks.</a:t>
            </a:r>
          </a:p>
          <a:p>
            <a:r>
              <a:rPr lang="en-US" dirty="0"/>
              <a:t>Finalized Policies and Procedures (approved by PCM)</a:t>
            </a:r>
          </a:p>
          <a:p>
            <a:r>
              <a:rPr lang="en-US" dirty="0"/>
              <a:t>Annual Service Review and Equity Plan </a:t>
            </a:r>
          </a:p>
          <a:p>
            <a:r>
              <a:rPr lang="en-US" dirty="0"/>
              <a:t>Quarterly Reports for the last 4 completed quarters</a:t>
            </a:r>
          </a:p>
          <a:p>
            <a:r>
              <a:rPr lang="en-US" dirty="0"/>
              <a:t>MIS Reports (Accreditation tool will be updated to add report names for each self study section so you know what reports to include. You will want to run these and upload closer to the submission date of January 5</a:t>
            </a:r>
            <a:r>
              <a:rPr lang="en-US" baseline="30000" dirty="0"/>
              <a:t>th</a:t>
            </a:r>
            <a:r>
              <a:rPr lang="en-US" dirty="0"/>
              <a:t> to get your most recent data for recent practice.</a:t>
            </a:r>
          </a:p>
          <a:p>
            <a:r>
              <a:rPr lang="en-US" dirty="0"/>
              <a:t>Human Resources info-standardized interview questions, job postings, staff resumes, and staff development plans if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Use Accreditation tool to see breakdown of self study submission by BPS and where to find the info; ASR, Quarterly Reports, MIS reports, HR</a:t>
            </a:r>
          </a:p>
          <a:p>
            <a:endParaRPr lang="en-US" dirty="0"/>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17</a:t>
            </a:fld>
            <a:endParaRPr lang="en-US"/>
          </a:p>
        </p:txBody>
      </p:sp>
    </p:spTree>
    <p:extLst>
      <p:ext uri="{BB962C8B-B14F-4D97-AF65-F5344CB8AC3E}">
        <p14:creationId xmlns:p14="http://schemas.microsoft.com/office/powerpoint/2010/main" val="303427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18</a:t>
            </a:fld>
            <a:endParaRPr lang="en-US"/>
          </a:p>
        </p:txBody>
      </p:sp>
    </p:spTree>
    <p:extLst>
      <p:ext uri="{BB962C8B-B14F-4D97-AF65-F5344CB8AC3E}">
        <p14:creationId xmlns:p14="http://schemas.microsoft.com/office/powerpoint/2010/main" val="1906942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19</a:t>
            </a:fld>
            <a:endParaRPr lang="en-US"/>
          </a:p>
        </p:txBody>
      </p:sp>
    </p:spTree>
    <p:extLst>
      <p:ext uri="{BB962C8B-B14F-4D97-AF65-F5344CB8AC3E}">
        <p14:creationId xmlns:p14="http://schemas.microsoft.com/office/powerpoint/2010/main" val="3999354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20</a:t>
            </a:fld>
            <a:endParaRPr lang="en-US"/>
          </a:p>
        </p:txBody>
      </p:sp>
    </p:spTree>
    <p:extLst>
      <p:ext uri="{BB962C8B-B14F-4D97-AF65-F5344CB8AC3E}">
        <p14:creationId xmlns:p14="http://schemas.microsoft.com/office/powerpoint/2010/main" val="223453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is the agenda for today. We will take a quick look at the Accreditation Timeline and updates made to that based on policy release dates. We will review the BPS GA’s and what is needed for your self study. In addition, we will review the updated Internal Quality Assurance Calendar and a sample Continuous Quality Improvement Plan in the MIS. We will also walkthrough the MIS with the focus on the new requirements related to reporting child abuse and neglect. As mentioned before, we will have time for questions at the end.  </a:t>
            </a:r>
          </a:p>
        </p:txBody>
      </p:sp>
      <p:sp>
        <p:nvSpPr>
          <p:cNvPr id="4" name="Slide Number Placeholder 3"/>
          <p:cNvSpPr>
            <a:spLocks noGrp="1"/>
          </p:cNvSpPr>
          <p:nvPr>
            <p:ph type="sldNum" sz="quarter" idx="5"/>
          </p:nvPr>
        </p:nvSpPr>
        <p:spPr/>
        <p:txBody>
          <a:bodyPr/>
          <a:lstStyle/>
          <a:p>
            <a:fld id="{6F46CE3E-BAE1-4379-BB03-BB830258BFC7}" type="slidenum">
              <a:rPr lang="en-US" smtClean="0"/>
              <a:t>2</a:t>
            </a:fld>
            <a:endParaRPr lang="en-US"/>
          </a:p>
        </p:txBody>
      </p:sp>
    </p:spTree>
    <p:extLst>
      <p:ext uri="{BB962C8B-B14F-4D97-AF65-F5344CB8AC3E}">
        <p14:creationId xmlns:p14="http://schemas.microsoft.com/office/powerpoint/2010/main" val="277420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policy release changes, we have switched things around and we will now focus on BPS 7 in October. </a:t>
            </a:r>
          </a:p>
        </p:txBody>
      </p:sp>
      <p:sp>
        <p:nvSpPr>
          <p:cNvPr id="4" name="Slide Number Placeholder 3"/>
          <p:cNvSpPr>
            <a:spLocks noGrp="1"/>
          </p:cNvSpPr>
          <p:nvPr>
            <p:ph type="sldNum" sz="quarter" idx="5"/>
          </p:nvPr>
        </p:nvSpPr>
        <p:spPr/>
        <p:txBody>
          <a:bodyPr/>
          <a:lstStyle/>
          <a:p>
            <a:fld id="{6F46CE3E-BAE1-4379-BB03-BB830258BFC7}" type="slidenum">
              <a:rPr lang="en-US" smtClean="0"/>
              <a:t>3</a:t>
            </a:fld>
            <a:endParaRPr lang="en-US"/>
          </a:p>
        </p:txBody>
      </p:sp>
    </p:spTree>
    <p:extLst>
      <p:ext uri="{BB962C8B-B14F-4D97-AF65-F5344CB8AC3E}">
        <p14:creationId xmlns:p14="http://schemas.microsoft.com/office/powerpoint/2010/main" val="239384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GA-1A-GA1-C are all found in your ASR. When you have completed your ASR, these </a:t>
            </a:r>
            <a:r>
              <a:rPr lang="en-US" dirty="0" err="1"/>
              <a:t>narraitves</a:t>
            </a:r>
            <a:r>
              <a:rPr lang="en-US" dirty="0"/>
              <a:t> and documents are completed. </a:t>
            </a:r>
          </a:p>
          <a:p>
            <a:endParaRPr lang="en-US" dirty="0"/>
          </a:p>
          <a:p>
            <a:r>
              <a:rPr lang="en-US" sz="1400" b="1" dirty="0">
                <a:solidFill>
                  <a:schemeClr val="tx2"/>
                </a:solidFill>
              </a:rPr>
              <a:t>GA-1A Organization and Function of Community Advisory Board: </a:t>
            </a:r>
            <a:r>
              <a:rPr lang="en-US" sz="1200" dirty="0">
                <a:solidFill>
                  <a:schemeClr val="tx2"/>
                </a:solidFill>
              </a:rPr>
              <a:t>Self Study requires you to submit </a:t>
            </a:r>
            <a:r>
              <a:rPr lang="en-US" sz="1200" dirty="0">
                <a:solidFill>
                  <a:schemeClr val="tx2"/>
                </a:solidFill>
                <a:effectLst/>
                <a:latin typeface="Arial" panose="020B0604020202020204" pitchFamily="34" charset="0"/>
                <a:ea typeface="Arial" panose="020B0604020202020204" pitchFamily="34" charset="0"/>
              </a:rPr>
              <a:t>a narrative, policy or bylaw describing the community advisory board’s role in advising with regards to planning, implementation, and evaluation of site activities. This is in your Annual Service Review already. </a:t>
            </a:r>
          </a:p>
          <a:p>
            <a:pPr marL="0" indent="0">
              <a:buNone/>
            </a:pPr>
            <a:endParaRPr lang="en-US" sz="1200" dirty="0">
              <a:solidFill>
                <a:schemeClr val="tx1"/>
              </a:solidFill>
              <a:effectLst/>
              <a:latin typeface="Arial" panose="020B0604020202020204" pitchFamily="34" charset="0"/>
              <a:ea typeface="Arial" panose="020B0604020202020204" pitchFamily="34" charset="0"/>
            </a:endParaRPr>
          </a:p>
          <a:p>
            <a:r>
              <a:rPr lang="en-US" sz="1400" b="1" dirty="0">
                <a:solidFill>
                  <a:schemeClr val="tx2"/>
                </a:solidFill>
                <a:ea typeface="Arial" panose="020B0604020202020204" pitchFamily="34" charset="0"/>
              </a:rPr>
              <a:t>GA-1B</a:t>
            </a:r>
            <a:r>
              <a:rPr lang="en-US" sz="1400" dirty="0">
                <a:solidFill>
                  <a:schemeClr val="tx2"/>
                </a:solidFill>
                <a:ea typeface="Arial" panose="020B0604020202020204" pitchFamily="34" charset="0"/>
              </a:rPr>
              <a:t> </a:t>
            </a:r>
            <a:r>
              <a:rPr lang="en-US" sz="1400" b="1" dirty="0">
                <a:solidFill>
                  <a:schemeClr val="tx2"/>
                </a:solidFill>
                <a:effectLst/>
                <a:latin typeface="Arial" panose="020B0604020202020204" pitchFamily="34" charset="0"/>
                <a:ea typeface="Arial" panose="020B0604020202020204" pitchFamily="34" charset="0"/>
              </a:rPr>
              <a:t>Advisory with Wide Range of Skills &amp; Knowledge: </a:t>
            </a:r>
            <a:r>
              <a:rPr lang="en-US" sz="1200" dirty="0">
                <a:solidFill>
                  <a:schemeClr val="tx2"/>
                </a:solidFill>
              </a:rPr>
              <a:t>Self Study requires you to submit </a:t>
            </a:r>
            <a:r>
              <a:rPr lang="en-US" sz="1200" dirty="0">
                <a:solidFill>
                  <a:schemeClr val="tx2"/>
                </a:solidFill>
                <a:effectLst/>
                <a:latin typeface="Arial" panose="020B0604020202020204" pitchFamily="34" charset="0"/>
                <a:ea typeface="Arial" panose="020B0604020202020204" pitchFamily="34" charset="0"/>
              </a:rPr>
              <a:t>the roster for your community advisory board which includes organization affiliation(s) and a summary of skills, knowledge, and abilities to effectively serve the interest of the community. This is in your Annual Service Review already. </a:t>
            </a:r>
          </a:p>
          <a:p>
            <a:pPr marL="0" indent="0">
              <a:buNone/>
            </a:pPr>
            <a:endParaRPr lang="en-US" sz="1200" dirty="0">
              <a:solidFill>
                <a:schemeClr val="tx1"/>
              </a:solidFill>
              <a:effectLst/>
              <a:latin typeface="Arial" panose="020B0604020202020204" pitchFamily="34" charset="0"/>
              <a:ea typeface="Arial" panose="020B0604020202020204" pitchFamily="34" charset="0"/>
            </a:endParaRPr>
          </a:p>
          <a:p>
            <a:r>
              <a:rPr lang="en-US" sz="1400" b="1" dirty="0">
                <a:solidFill>
                  <a:schemeClr val="tx2"/>
                </a:solidFill>
                <a:effectLst/>
                <a:ea typeface="Calibri" panose="020F0502020204030204" pitchFamily="34" charset="0"/>
              </a:rPr>
              <a:t>GA1-C</a:t>
            </a:r>
            <a:r>
              <a:rPr lang="en-US" sz="1400" dirty="0">
                <a:solidFill>
                  <a:schemeClr val="tx2"/>
                </a:solidFill>
                <a:effectLst/>
                <a:ea typeface="Calibri" panose="020F0502020204030204" pitchFamily="34" charset="0"/>
              </a:rPr>
              <a:t> </a:t>
            </a:r>
            <a:r>
              <a:rPr lang="en-US" sz="1400" b="1" dirty="0">
                <a:solidFill>
                  <a:schemeClr val="tx2"/>
                </a:solidFill>
                <a:effectLst/>
                <a:ea typeface="Arial" panose="020B0604020202020204" pitchFamily="34" charset="0"/>
              </a:rPr>
              <a:t>Program Manager and Community Advisory Board Work Effectively: </a:t>
            </a:r>
            <a:r>
              <a:rPr lang="en-US" sz="1200" dirty="0">
                <a:solidFill>
                  <a:schemeClr val="tx2"/>
                </a:solidFill>
              </a:rPr>
              <a:t>Self Study requires you to </a:t>
            </a:r>
            <a:r>
              <a:rPr lang="en-US" sz="1200" dirty="0">
                <a:solidFill>
                  <a:schemeClr val="tx2"/>
                </a:solidFill>
                <a:effectLst/>
                <a:ea typeface="Arial" panose="020B0604020202020204" pitchFamily="34" charset="0"/>
              </a:rPr>
              <a:t>submit a narrative describing how the program manager partners with the community advisory board by providing members site information for each meeting and engages them in advising site operations. </a:t>
            </a:r>
            <a:r>
              <a:rPr lang="en-US" sz="1200" dirty="0">
                <a:solidFill>
                  <a:schemeClr val="tx2"/>
                </a:solidFill>
                <a:effectLst/>
                <a:latin typeface="Arial" panose="020B0604020202020204" pitchFamily="34" charset="0"/>
                <a:ea typeface="Arial" panose="020B0604020202020204" pitchFamily="34" charset="0"/>
              </a:rPr>
              <a:t>This is in your Annual Service Review already. </a:t>
            </a:r>
          </a:p>
          <a:p>
            <a:endParaRPr lang="en-US" dirty="0"/>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4</a:t>
            </a:fld>
            <a:endParaRPr lang="en-US" dirty="0"/>
          </a:p>
        </p:txBody>
      </p:sp>
    </p:spTree>
    <p:extLst>
      <p:ext uri="{BB962C8B-B14F-4D97-AF65-F5344CB8AC3E}">
        <p14:creationId xmlns:p14="http://schemas.microsoft.com/office/powerpoint/2010/main" val="422149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GA-2A Quality Assurance Plan: </a:t>
            </a:r>
            <a:r>
              <a:rPr lang="en-US" sz="1200" dirty="0">
                <a:solidFill>
                  <a:schemeClr val="tx2"/>
                </a:solidFill>
              </a:rPr>
              <a:t>Self Study requires you to submit a Quality Assurance Plan. This is policy GA-2A and you should also include Quality Assurance Activity Calendar that is part of the reference table. You can upload that in the self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ea typeface="Arial" panose="020B0604020202020204" pitchFamily="34" charset="0"/>
              </a:rPr>
              <a:t>GA-2B</a:t>
            </a:r>
            <a:r>
              <a:rPr lang="en-US" sz="1400" dirty="0">
                <a:solidFill>
                  <a:schemeClr val="tx2"/>
                </a:solidFill>
                <a:ea typeface="Arial" panose="020B0604020202020204" pitchFamily="34" charset="0"/>
              </a:rPr>
              <a:t> </a:t>
            </a:r>
            <a:r>
              <a:rPr lang="en-US" sz="1400" b="1" dirty="0">
                <a:solidFill>
                  <a:schemeClr val="tx2"/>
                </a:solidFill>
                <a:effectLst/>
                <a:latin typeface="Arial" panose="020B0604020202020204" pitchFamily="34" charset="0"/>
                <a:ea typeface="Arial" panose="020B0604020202020204" pitchFamily="34" charset="0"/>
              </a:rPr>
              <a:t>Quality Improvement Plan: </a:t>
            </a:r>
            <a:r>
              <a:rPr lang="en-US" sz="1200" dirty="0">
                <a:solidFill>
                  <a:schemeClr val="tx2"/>
                </a:solidFill>
              </a:rPr>
              <a:t>Self Study requires you to submit your quality Improvement Plan. This is in the MIS. You can print your CQI screen in the MIS and upload into SharePoint. Note for MIECHV programs, you are using the COIIN platform and can use that format and upload to SharePoint. No need to re-enter your CQI plan into the MIS when using the COIIN platform. </a:t>
            </a:r>
            <a:endParaRPr lang="en-US" sz="12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5</a:t>
            </a:fld>
            <a:endParaRPr lang="en-US" dirty="0"/>
          </a:p>
        </p:txBody>
      </p:sp>
    </p:spTree>
    <p:extLst>
      <p:ext uri="{BB962C8B-B14F-4D97-AF65-F5344CB8AC3E}">
        <p14:creationId xmlns:p14="http://schemas.microsoft.com/office/powerpoint/2010/main" val="429361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tx2"/>
                </a:solidFill>
              </a:rPr>
              <a:t>GA-3A Policy on Family Rights and Confidentiality: </a:t>
            </a:r>
            <a:r>
              <a:rPr lang="en-US" sz="1200" dirty="0">
                <a:solidFill>
                  <a:schemeClr val="tx2"/>
                </a:solidFill>
              </a:rPr>
              <a:t>HFNY Policy has all required items to meet the policy requirements. </a:t>
            </a:r>
          </a:p>
          <a:p>
            <a:pPr marL="0" indent="0">
              <a:buNone/>
            </a:pPr>
            <a:endParaRPr lang="en-US" sz="1200" dirty="0">
              <a:solidFill>
                <a:srgbClr val="FF0000"/>
              </a:solidFill>
            </a:endParaRPr>
          </a:p>
          <a:p>
            <a:r>
              <a:rPr lang="en-US" sz="1400" b="1" dirty="0">
                <a:solidFill>
                  <a:schemeClr val="tx2"/>
                </a:solidFill>
              </a:rPr>
              <a:t>GA-3B</a:t>
            </a:r>
            <a:r>
              <a:rPr lang="en-US" sz="1400" dirty="0">
                <a:solidFill>
                  <a:schemeClr val="tx2"/>
                </a:solidFill>
              </a:rPr>
              <a:t> </a:t>
            </a:r>
            <a:r>
              <a:rPr lang="en-US" sz="1400" b="1" dirty="0">
                <a:solidFill>
                  <a:schemeClr val="tx2"/>
                </a:solidFill>
              </a:rPr>
              <a:t>Family Rights and Confidentiality: </a:t>
            </a:r>
            <a:r>
              <a:rPr lang="en-US" sz="1200" b="1" dirty="0">
                <a:solidFill>
                  <a:srgbClr val="FF0000"/>
                </a:solidFill>
              </a:rPr>
              <a:t>(Essential Standard) Not a self study item but r</a:t>
            </a:r>
            <a:r>
              <a:rPr lang="en-US" sz="1200" dirty="0">
                <a:solidFill>
                  <a:srgbClr val="FF0000"/>
                </a:solidFill>
              </a:rPr>
              <a:t>eminder- </a:t>
            </a:r>
            <a:r>
              <a:rPr lang="en-US" sz="1200" dirty="0">
                <a:solidFill>
                  <a:schemeClr val="tx2"/>
                </a:solidFill>
                <a:effectLst/>
                <a:latin typeface="Arial" panose="020B0604020202020204" pitchFamily="34" charset="0"/>
                <a:ea typeface="Calibri" panose="020F0502020204030204" pitchFamily="34" charset="0"/>
              </a:rPr>
              <a:t>HFNY programs are now required to use this form with all newly enrolled families as of April 20, 2023. For existing families, programs will need to have enrolled families sign this updated form to replace the current form your program is using. We ask that all existing families have the new HFNY Service Agreement and Rights and Confidentiality form signed by </a:t>
            </a:r>
            <a:r>
              <a:rPr lang="en-US" sz="1200" b="1" dirty="0">
                <a:solidFill>
                  <a:schemeClr val="tx2"/>
                </a:solidFill>
                <a:effectLst/>
                <a:latin typeface="Arial" panose="020B0604020202020204" pitchFamily="34" charset="0"/>
                <a:ea typeface="Calibri" panose="020F0502020204030204" pitchFamily="34" charset="0"/>
              </a:rPr>
              <a:t>August 14, 2023</a:t>
            </a:r>
            <a:r>
              <a:rPr lang="en-US" sz="1200" dirty="0">
                <a:solidFill>
                  <a:schemeClr val="tx2"/>
                </a:solidFill>
                <a:effectLst/>
                <a:latin typeface="Arial" panose="020B0604020202020204" pitchFamily="34" charset="0"/>
                <a:ea typeface="Calibri" panose="020F0502020204030204" pitchFamily="34" charset="0"/>
              </a:rPr>
              <a:t>.  </a:t>
            </a:r>
            <a:r>
              <a:rPr lang="en-US" sz="1200" dirty="0">
                <a:solidFill>
                  <a:schemeClr val="tx2"/>
                </a:solidFill>
              </a:rPr>
              <a:t>HFNY Rights and Confidentiality 4.3.23 For Distribution</a:t>
            </a:r>
            <a:r>
              <a:rPr lang="en-US" sz="1100" dirty="0">
                <a:solidFill>
                  <a:schemeClr val="tx2"/>
                </a:solidFill>
                <a:latin typeface="Calibri" panose="020F0502020204030204" pitchFamily="34" charset="0"/>
              </a:rPr>
              <a:t>. </a:t>
            </a:r>
            <a:r>
              <a:rPr lang="en-US" sz="1200" dirty="0">
                <a:solidFill>
                  <a:schemeClr val="tx2"/>
                </a:solidFill>
                <a:effectLst/>
                <a:ea typeface="Calibri" panose="020F0502020204030204" pitchFamily="34" charset="0"/>
              </a:rPr>
              <a:t>HFNY Service Agreement, and the Rights and Confidentiality form has been translated into different languages. Programs can download the documents from the MIS</a:t>
            </a:r>
            <a:r>
              <a:rPr lang="en-US" sz="1200" dirty="0">
                <a:solidFill>
                  <a:schemeClr val="tx2"/>
                </a:solidFill>
                <a:ea typeface="Calibri" panose="020F0502020204030204" pitchFamily="34" charset="0"/>
              </a:rPr>
              <a:t>. </a:t>
            </a:r>
            <a:r>
              <a:rPr lang="en-US" sz="1200" dirty="0">
                <a:solidFill>
                  <a:schemeClr val="tx2"/>
                </a:solidFill>
                <a:effectLst/>
                <a:ea typeface="Calibri" panose="020F0502020204030204" pitchFamily="34" charset="0"/>
              </a:rPr>
              <a:t>To find them,  go to Help and Docs, click on Paper Forms and add HFNY Rights to the search box.  That should bring all 5 documents and </a:t>
            </a:r>
            <a:r>
              <a:rPr lang="en-US" sz="1200" dirty="0">
                <a:solidFill>
                  <a:schemeClr val="tx2"/>
                </a:solidFill>
                <a:ea typeface="Calibri" panose="020F0502020204030204" pitchFamily="34" charset="0"/>
              </a:rPr>
              <a:t>you </a:t>
            </a:r>
            <a:r>
              <a:rPr lang="en-US" sz="1200" dirty="0">
                <a:solidFill>
                  <a:schemeClr val="tx2"/>
                </a:solidFill>
                <a:effectLst/>
                <a:ea typeface="Calibri" panose="020F0502020204030204" pitchFamily="34" charset="0"/>
              </a:rPr>
              <a:t>can select the appropriate language to download.</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7</a:t>
            </a:fld>
            <a:endParaRPr lang="en-US" dirty="0"/>
          </a:p>
        </p:txBody>
      </p:sp>
    </p:spTree>
    <p:extLst>
      <p:ext uri="{BB962C8B-B14F-4D97-AF65-F5344CB8AC3E}">
        <p14:creationId xmlns:p14="http://schemas.microsoft.com/office/powerpoint/2010/main" val="399280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chemeClr val="tx2"/>
                </a:solidFill>
                <a:ea typeface="Calibri" panose="020F0502020204030204" pitchFamily="34" charset="0"/>
              </a:rPr>
              <a:t>GA-3C Informed Consent:</a:t>
            </a:r>
            <a:r>
              <a:rPr lang="en-US" sz="1800" b="1" dirty="0">
                <a:solidFill>
                  <a:schemeClr val="tx2"/>
                </a:solidFill>
                <a:ea typeface="Calibri" panose="020F0502020204030204" pitchFamily="34" charset="0"/>
              </a:rPr>
              <a:t> </a:t>
            </a:r>
            <a:r>
              <a:rPr lang="en-US" sz="2000" b="1" dirty="0">
                <a:solidFill>
                  <a:srgbClr val="FF0000"/>
                </a:solidFill>
              </a:rPr>
              <a:t>(Safety Standard) Not a self study item but r</a:t>
            </a:r>
            <a:r>
              <a:rPr lang="en-US" sz="2000" dirty="0">
                <a:solidFill>
                  <a:srgbClr val="FF0000"/>
                </a:solidFill>
              </a:rPr>
              <a:t>eminder- </a:t>
            </a:r>
            <a:r>
              <a:rPr lang="en-US" sz="2000" dirty="0">
                <a:solidFill>
                  <a:schemeClr val="tx2"/>
                </a:solidFill>
              </a:rPr>
              <a:t>programs are </a:t>
            </a:r>
            <a:r>
              <a:rPr lang="en-US" sz="2000" b="1" dirty="0">
                <a:solidFill>
                  <a:schemeClr val="tx2"/>
                </a:solidFill>
              </a:rPr>
              <a:t>REQUIRED</a:t>
            </a:r>
            <a:r>
              <a:rPr lang="en-US" sz="2000" dirty="0">
                <a:solidFill>
                  <a:schemeClr val="tx2"/>
                </a:solidFill>
              </a:rPr>
              <a:t> to get family consent, separate from the Service Agreement and Family Rights and Confidentiality Form, whenever family information with another entity. The Consent </a:t>
            </a:r>
            <a:r>
              <a:rPr lang="en-US" sz="2000" b="1" dirty="0">
                <a:solidFill>
                  <a:schemeClr val="tx2"/>
                </a:solidFill>
              </a:rPr>
              <a:t>MUST</a:t>
            </a:r>
            <a:r>
              <a:rPr lang="en-US" sz="2000" dirty="0">
                <a:solidFill>
                  <a:schemeClr val="tx2"/>
                </a:solidFill>
              </a:rPr>
              <a:t> include:</a:t>
            </a:r>
          </a:p>
          <a:p>
            <a:pPr lvl="1"/>
            <a:r>
              <a:rPr lang="en-US" sz="1800" dirty="0">
                <a:solidFill>
                  <a:schemeClr val="tx2"/>
                </a:solidFill>
                <a:effectLst/>
                <a:ea typeface="Calibri" panose="020F0502020204030204" pitchFamily="34" charset="0"/>
              </a:rPr>
              <a:t>A signature from the person whose information will be released </a:t>
            </a:r>
          </a:p>
          <a:p>
            <a:pPr lvl="1"/>
            <a:r>
              <a:rPr lang="en-US" sz="1800" dirty="0">
                <a:solidFill>
                  <a:schemeClr val="tx2"/>
                </a:solidFill>
                <a:ea typeface="Calibri" panose="020F0502020204030204" pitchFamily="34" charset="0"/>
              </a:rPr>
              <a:t>Specific information to be released</a:t>
            </a:r>
          </a:p>
          <a:p>
            <a:pPr lvl="1"/>
            <a:r>
              <a:rPr lang="en-US" sz="1800" dirty="0">
                <a:solidFill>
                  <a:schemeClr val="tx2"/>
                </a:solidFill>
                <a:effectLst/>
                <a:ea typeface="Calibri" panose="020F0502020204030204" pitchFamily="34" charset="0"/>
              </a:rPr>
              <a:t>The purpose for which the information </a:t>
            </a:r>
            <a:r>
              <a:rPr lang="en-US" sz="1800" dirty="0">
                <a:solidFill>
                  <a:schemeClr val="tx2"/>
                </a:solidFill>
                <a:ea typeface="Calibri" panose="020F0502020204030204" pitchFamily="34" charset="0"/>
              </a:rPr>
              <a:t>is to be used</a:t>
            </a:r>
          </a:p>
          <a:p>
            <a:pPr lvl="1"/>
            <a:r>
              <a:rPr lang="en-US" sz="1800" dirty="0">
                <a:solidFill>
                  <a:schemeClr val="tx2"/>
                </a:solidFill>
                <a:effectLst/>
                <a:ea typeface="Calibri" panose="020F0502020204030204" pitchFamily="34" charset="0"/>
              </a:rPr>
              <a:t>Specific date the release takes effect</a:t>
            </a:r>
          </a:p>
          <a:p>
            <a:pPr lvl="1"/>
            <a:r>
              <a:rPr lang="en-US" sz="1800" dirty="0">
                <a:solidFill>
                  <a:schemeClr val="tx2"/>
                </a:solidFill>
                <a:ea typeface="Calibri" panose="020F0502020204030204" pitchFamily="34" charset="0"/>
              </a:rPr>
              <a:t>The timeframe or date the release expires (not to exceed 12 months)</a:t>
            </a:r>
          </a:p>
          <a:p>
            <a:pPr lvl="1"/>
            <a:r>
              <a:rPr lang="en-US" sz="1800" dirty="0">
                <a:solidFill>
                  <a:schemeClr val="tx2"/>
                </a:solidFill>
                <a:effectLst/>
                <a:ea typeface="Calibri" panose="020F0502020204030204" pitchFamily="34" charset="0"/>
              </a:rPr>
              <a:t>The name of the person/agency to whom the information is being released to </a:t>
            </a:r>
          </a:p>
          <a:p>
            <a:pPr lvl="1"/>
            <a:r>
              <a:rPr lang="en-US" sz="1800" dirty="0">
                <a:solidFill>
                  <a:schemeClr val="tx2"/>
                </a:solidFill>
                <a:ea typeface="Calibri" panose="020F0502020204030204" pitchFamily="34" charset="0"/>
              </a:rPr>
              <a:t>The name of the HFNY program providing the confidential information </a:t>
            </a:r>
          </a:p>
          <a:p>
            <a:pPr lvl="1"/>
            <a:r>
              <a:rPr lang="en-US" sz="1800" dirty="0">
                <a:solidFill>
                  <a:schemeClr val="tx2"/>
                </a:solidFill>
                <a:effectLst/>
                <a:ea typeface="Calibri" panose="020F0502020204030204" pitchFamily="34" charset="0"/>
              </a:rPr>
              <a:t>A statement in the release that the person/family may withdraw their authorization at any time </a:t>
            </a: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8</a:t>
            </a:fld>
            <a:endParaRPr lang="en-US" dirty="0"/>
          </a:p>
        </p:txBody>
      </p:sp>
    </p:spTree>
    <p:extLst>
      <p:ext uri="{BB962C8B-B14F-4D97-AF65-F5344CB8AC3E}">
        <p14:creationId xmlns:p14="http://schemas.microsoft.com/office/powerpoint/2010/main" val="288006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the HFA consent form. You can use this or your own BUT always make sure you compare to BPS and policy to ensure you have all required elements. </a:t>
            </a:r>
          </a:p>
        </p:txBody>
      </p:sp>
      <p:sp>
        <p:nvSpPr>
          <p:cNvPr id="4" name="Slide Number Placeholder 3"/>
          <p:cNvSpPr>
            <a:spLocks noGrp="1"/>
          </p:cNvSpPr>
          <p:nvPr>
            <p:ph type="sldNum" sz="quarter" idx="5"/>
          </p:nvPr>
        </p:nvSpPr>
        <p:spPr/>
        <p:txBody>
          <a:bodyPr/>
          <a:lstStyle/>
          <a:p>
            <a:fld id="{6F46CE3E-BAE1-4379-BB03-BB830258BFC7}" type="slidenum">
              <a:rPr lang="en-US" smtClean="0"/>
              <a:t>9</a:t>
            </a:fld>
            <a:endParaRPr lang="en-US" dirty="0"/>
          </a:p>
        </p:txBody>
      </p:sp>
    </p:spTree>
    <p:extLst>
      <p:ext uri="{BB962C8B-B14F-4D97-AF65-F5344CB8AC3E}">
        <p14:creationId xmlns:p14="http://schemas.microsoft.com/office/powerpoint/2010/main" val="62334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GA-3E-Participant Privacy and Voluntary Choice in Research: </a:t>
            </a:r>
            <a:r>
              <a:rPr lang="en-US" sz="1200" dirty="0">
                <a:solidFill>
                  <a:schemeClr val="tx2"/>
                </a:solidFill>
              </a:rPr>
              <a:t>Self Study requires you to submit a narrative indicating whether or not your site is currently or previously involved in a research project in the past five years. Reminder review policy GA7-D for HFNY policy on research requirements. Reminder review policy GA7-D for HFNY policy on research requirements and process to request participation in a research project. Thanks to Claudia Miranda Julian for providing some boiler plate language that sites can use when submitting this documentation for the self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10</a:t>
            </a:fld>
            <a:endParaRPr lang="en-US"/>
          </a:p>
        </p:txBody>
      </p:sp>
    </p:spTree>
    <p:extLst>
      <p:ext uri="{BB962C8B-B14F-4D97-AF65-F5344CB8AC3E}">
        <p14:creationId xmlns:p14="http://schemas.microsoft.com/office/powerpoint/2010/main" val="182621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3470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1723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
        <p:nvSpPr>
          <p:cNvPr id="2" name="Vertical Title 1"/>
          <p:cNvSpPr>
            <a:spLocks noGrp="1"/>
          </p:cNvSpPr>
          <p:nvPr>
            <p:ph type="title" orient="vert"/>
          </p:nvPr>
        </p:nvSpPr>
        <p:spPr>
          <a:xfrm>
            <a:off x="8839200" y="584199"/>
            <a:ext cx="2743200" cy="55414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84200"/>
            <a:ext cx="8026400" cy="5541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191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D41A6-5819-4CC3-96FB-17C6647FB804}"/>
              </a:ext>
            </a:extLst>
          </p:cNvPr>
          <p:cNvSpPr>
            <a:spLocks noGrp="1"/>
          </p:cNvSpPr>
          <p:nvPr>
            <p:ph sz="quarter" idx="10"/>
          </p:nvPr>
        </p:nvSpPr>
        <p:spPr>
          <a:xfrm>
            <a:off x="812800" y="2514600"/>
            <a:ext cx="7518400" cy="1828800"/>
          </a:xfrm>
          <a:prstGeom prst="rect">
            <a:avLst/>
          </a:prstGeom>
        </p:spPr>
        <p:txBody>
          <a:bodyPr/>
          <a:lstStyle>
            <a:lvl1pPr marL="0" indent="0" algn="l" defTabSz="1219170" rtl="0" eaLnBrk="1" latinLnBrk="0" hangingPunct="1">
              <a:buNone/>
              <a:defRPr lang="en-US" sz="5333" b="1" kern="1200" dirty="0" smtClean="0">
                <a:solidFill>
                  <a:srgbClr val="002D73"/>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3733" b="1" kern="1200" dirty="0" smtClean="0">
                <a:solidFill>
                  <a:srgbClr val="646569"/>
                </a:solidFill>
                <a:latin typeface="Arial" panose="020B0604020202020204" pitchFamily="34" charset="0"/>
                <a:ea typeface="+mn-ea"/>
                <a:cs typeface="Arial" panose="020B0604020202020204" pitchFamily="34" charset="0"/>
              </a:defRPr>
            </a:lvl2pPr>
            <a:lvl3pPr marL="121917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4043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4E410-A5E7-464B-BF2E-3220AA3B6BDF}"/>
              </a:ext>
            </a:extLst>
          </p:cNvPr>
          <p:cNvSpPr>
            <a:spLocks noGrp="1"/>
          </p:cNvSpPr>
          <p:nvPr>
            <p:ph sz="quarter" idx="10"/>
          </p:nvPr>
        </p:nvSpPr>
        <p:spPr>
          <a:xfrm>
            <a:off x="1117600" y="1803400"/>
            <a:ext cx="9753600" cy="4064000"/>
          </a:xfrm>
          <a:prstGeom prst="rect">
            <a:avLst/>
          </a:prstGeom>
        </p:spPr>
        <p:txBody>
          <a:bodyPr/>
          <a:lstStyle>
            <a:lvl1pPr marL="0" algn="l" defTabSz="1219170" rtl="0" eaLnBrk="1" latinLnBrk="0" hangingPunct="1">
              <a:defRPr lang="en-US" sz="3200" kern="1200" dirty="0" smtClean="0">
                <a:solidFill>
                  <a:srgbClr val="646569"/>
                </a:solidFill>
                <a:latin typeface="Arial" panose="020B0604020202020204" pitchFamily="34" charset="0"/>
                <a:ea typeface="+mn-ea"/>
                <a:cs typeface="Arial" panose="020B0604020202020204" pitchFamily="34" charset="0"/>
              </a:defRPr>
            </a:lvl1pPr>
            <a:lvl2pPr>
              <a:defRPr sz="2667">
                <a:solidFill>
                  <a:srgbClr val="646569"/>
                </a:solidFill>
              </a:defRPr>
            </a:lvl2pPr>
            <a:lvl3pPr>
              <a:defRPr sz="2400">
                <a:solidFill>
                  <a:srgbClr val="646569"/>
                </a:solidFill>
              </a:defRPr>
            </a:lvl3pPr>
            <a:lvl4pPr>
              <a:defRPr sz="2133">
                <a:solidFill>
                  <a:srgbClr val="646569"/>
                </a:solidFill>
              </a:defRPr>
            </a:lvl4pPr>
            <a:lvl5pPr>
              <a:defRPr sz="2133">
                <a:solidFill>
                  <a:srgbClr val="646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55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437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1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BE487A-53A5-420E-B6F6-0513486ECF45}"/>
              </a:ext>
            </a:extLst>
          </p:cNvPr>
          <p:cNvSpPr>
            <a:spLocks noGrp="1"/>
          </p:cNvSpPr>
          <p:nvPr>
            <p:ph sz="quarter" idx="10"/>
          </p:nvPr>
        </p:nvSpPr>
        <p:spPr>
          <a:xfrm>
            <a:off x="711200" y="2819400"/>
            <a:ext cx="4876800" cy="1930400"/>
          </a:xfrm>
          <a:prstGeom prst="rect">
            <a:avLst/>
          </a:prstGeom>
        </p:spPr>
        <p:txBody>
          <a:bodyPr/>
          <a:lstStyle>
            <a:lvl1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2pPr>
          </a:lstStyle>
          <a:p>
            <a:pPr lvl="0"/>
            <a:r>
              <a:rPr lang="en-US"/>
              <a:t>Edit Master text styles</a:t>
            </a:r>
          </a:p>
        </p:txBody>
      </p:sp>
    </p:spTree>
    <p:extLst>
      <p:ext uri="{BB962C8B-B14F-4D97-AF65-F5344CB8AC3E}">
        <p14:creationId xmlns:p14="http://schemas.microsoft.com/office/powerpoint/2010/main" val="376133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326CE-2BD8-B647-BE42-F8EAB70E1360}" type="datetimeFigureOut">
              <a:rPr lang="en-US" smtClean="0">
                <a:solidFill>
                  <a:srgbClr val="F18513">
                    <a:tint val="75000"/>
                  </a:srgbClr>
                </a:solidFill>
              </a:rPr>
              <a:pPr/>
              <a:t>8/29/2023</a:t>
            </a:fld>
            <a:endParaRPr lang="en-US">
              <a:solidFill>
                <a:srgbClr val="F18513">
                  <a:tint val="75000"/>
                </a:srgbClr>
              </a:solidFill>
            </a:endParaRPr>
          </a:p>
        </p:txBody>
      </p:sp>
      <p:sp>
        <p:nvSpPr>
          <p:cNvPr id="3" name="Footer Placeholder 2"/>
          <p:cNvSpPr>
            <a:spLocks noGrp="1"/>
          </p:cNvSpPr>
          <p:nvPr>
            <p:ph type="ftr" sz="quarter" idx="11"/>
          </p:nvPr>
        </p:nvSpPr>
        <p:spPr/>
        <p:txBody>
          <a:bodyPr/>
          <a:lstStyle/>
          <a:p>
            <a:endParaRPr lang="en-US">
              <a:solidFill>
                <a:srgbClr val="F18513">
                  <a:tint val="75000"/>
                </a:srgbClr>
              </a:solidFill>
            </a:endParaRPr>
          </a:p>
        </p:txBody>
      </p:sp>
      <p:sp>
        <p:nvSpPr>
          <p:cNvPr id="4" name="Slide Number Placeholder 3"/>
          <p:cNvSpPr>
            <a:spLocks noGrp="1"/>
          </p:cNvSpPr>
          <p:nvPr>
            <p:ph type="sldNum" sz="quarter" idx="12"/>
          </p:nvPr>
        </p:nvSpPr>
        <p:spPr/>
        <p:txBody>
          <a:bodyPr/>
          <a:lstStyle/>
          <a:p>
            <a:fld id="{7BE85998-F56B-D449-AD66-11012F91624C}" type="slidenum">
              <a:rPr lang="en-US" smtClean="0">
                <a:solidFill>
                  <a:srgbClr val="F18513">
                    <a:tint val="75000"/>
                  </a:srgbClr>
                </a:solidFill>
              </a:rPr>
              <a:pPr/>
              <a:t>‹#›</a:t>
            </a:fld>
            <a:endParaRPr lang="en-US">
              <a:solidFill>
                <a:srgbClr val="F18513">
                  <a:tint val="75000"/>
                </a:srgbClr>
              </a:solidFill>
            </a:endParaRPr>
          </a:p>
        </p:txBody>
      </p:sp>
    </p:spTree>
    <p:extLst>
      <p:ext uri="{BB962C8B-B14F-4D97-AF65-F5344CB8AC3E}">
        <p14:creationId xmlns:p14="http://schemas.microsoft.com/office/powerpoint/2010/main" val="412408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75474-AE28-42F8-97BB-BD5F26A87E0F}"/>
              </a:ext>
            </a:extLst>
          </p:cNvPr>
          <p:cNvSpPr txBox="1"/>
          <p:nvPr userDrawn="1"/>
        </p:nvSpPr>
        <p:spPr>
          <a:xfrm>
            <a:off x="406400" y="6273800"/>
            <a:ext cx="3251200" cy="338554"/>
          </a:xfrm>
          <a:prstGeom prst="rect">
            <a:avLst/>
          </a:prstGeom>
          <a:noFill/>
        </p:spPr>
        <p:txBody>
          <a:bodyPr wrap="square" rtlCol="0">
            <a:spAutoFit/>
          </a:bodyPr>
          <a:lstStyle/>
          <a:p>
            <a:fld id="{969F5D3E-43A8-434C-8FA4-F5E5FD5F7A43}" type="datetime4">
              <a:rPr lang="en-US" sz="1600" b="1" smtClean="0">
                <a:solidFill>
                  <a:schemeClr val="bg1"/>
                </a:solidFill>
                <a:latin typeface="Arial" panose="020B0604020202020204" pitchFamily="34" charset="0"/>
                <a:cs typeface="Arial" panose="020B0604020202020204" pitchFamily="34" charset="0"/>
              </a:rPr>
              <a:t>August 29, 2023</a:t>
            </a:fld>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94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8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6429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903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6552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4628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1767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3671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84200"/>
            <a:ext cx="4011084" cy="1016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84201"/>
            <a:ext cx="6815667" cy="554143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5254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17060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0139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4897"/>
            <a:ext cx="10972800" cy="9355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picture containing text&#10;&#10;Description automatically generated">
            <a:extLst>
              <a:ext uri="{FF2B5EF4-FFF2-40B4-BE49-F238E27FC236}">
                <a16:creationId xmlns:a16="http://schemas.microsoft.com/office/drawing/2014/main" id="{ACD6F749-3C4F-BF61-125C-A19A2341FB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5437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l" defTabSz="1219170" rtl="0" eaLnBrk="1" latinLnBrk="0" hangingPunct="1">
        <a:spcBef>
          <a:spcPct val="0"/>
        </a:spcBef>
        <a:buNone/>
        <a:defRPr lang="en-US" sz="4800" b="1" kern="1200" dirty="0">
          <a:solidFill>
            <a:srgbClr val="002D73"/>
          </a:solidFill>
          <a:latin typeface="Arial" panose="020B0604020202020204" pitchFamily="34" charset="0"/>
          <a:ea typeface="+mn-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rgbClr val="646569"/>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rgbClr val="646569"/>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8/29/2023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C5FD0139-0B89-384F-F792-1774BDD60F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3991389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F8B3B949-9EAC-1226-C811-9998783A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1261860218"/>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AC329F9B-10E5-6C90-C726-92D66ACA4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31432039"/>
      </p:ext>
    </p:extLst>
  </p:cSld>
  <p:clrMap bg1="lt1" tx1="dk1" bg2="lt2" tx2="dk2" accent1="accent1" accent2="accent2" accent3="accent3" accent4="accent4" accent5="accent5" accent6="accent6" hlink="hlink" folHlink="folHlink"/>
  <p:sldLayoutIdLst>
    <p:sldLayoutId id="2147483678" r:id="rId1"/>
    <p:sldLayoutId id="214748368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8/29/2023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404A92D0-AAB3-5ED8-16F3-62EF612409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116340170"/>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sp>
        <p:nvSpPr>
          <p:cNvPr id="6" name="TextBox 5">
            <a:extLst>
              <a:ext uri="{FF2B5EF4-FFF2-40B4-BE49-F238E27FC236}">
                <a16:creationId xmlns:a16="http://schemas.microsoft.com/office/drawing/2014/main" id="{FBEC9E0F-3086-4A4B-89A1-90E7E206DEAA}"/>
              </a:ext>
            </a:extLst>
          </p:cNvPr>
          <p:cNvSpPr txBox="1"/>
          <p:nvPr userDrawn="1"/>
        </p:nvSpPr>
        <p:spPr>
          <a:xfrm>
            <a:off x="0" y="117474"/>
            <a:ext cx="3251200" cy="338554"/>
          </a:xfrm>
          <a:prstGeom prst="rect">
            <a:avLst/>
          </a:prstGeom>
          <a:noFill/>
        </p:spPr>
        <p:txBody>
          <a:bodyPr wrap="square" rtlCol="0">
            <a:spAutoFit/>
          </a:bodyPr>
          <a:lstStyle/>
          <a:p>
            <a:fld id="{969F5D3E-43A8-434C-8FA4-F5E5FD5F7A43}" type="datetime4">
              <a:rPr lang="en-US" sz="1600" b="1" smtClean="0">
                <a:solidFill>
                  <a:srgbClr val="002D73"/>
                </a:solidFill>
                <a:latin typeface="Arial" panose="020B0604020202020204" pitchFamily="34" charset="0"/>
                <a:cs typeface="Arial" panose="020B0604020202020204" pitchFamily="34" charset="0"/>
              </a:rPr>
              <a:t>August 29, 2023</a:t>
            </a:fld>
            <a:endParaRPr lang="en-US" sz="1600" b="1">
              <a:solidFill>
                <a:srgbClr val="002D73"/>
              </a:solidFill>
              <a:latin typeface="Arial" panose="020B0604020202020204" pitchFamily="34" charset="0"/>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73E6A940-AE31-254A-DF70-E631DF16E8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375433136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piqsels.com/en/search?q=problem&amp;page=5" TargetMode="Externa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nysemail-my.sharepoint.com/personal/allison_contento_ocfs_ny_gov/Documents/HFNY%20Rights%20and%20Confidentiality%204.3.23%20For%20Distribution.docx?web=1" TargetMode="External"/><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lucianoduarte.com/en/about-dynamic-read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laudia.Miranda-Julian@ocfs.ny.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Allison.Contento@ocfs.ny.gov" TargetMode="External"/><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hyperlink" Target="mailto:Suzan.Harry@ocfs.ny.gov" TargetMode="External"/><Relationship Id="rId4" Type="http://schemas.openxmlformats.org/officeDocument/2006/relationships/hyperlink" Target="mailto:Melanie.Schraa@ocfs.ny.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icserver.org/highway-signs2/i/improvement.html" TargetMode="External"/><Relationship Id="rId5" Type="http://schemas.openxmlformats.org/officeDocument/2006/relationships/image" Target="../media/image8.jp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hyperlink" Target="https://courses.lumenlearning.com/suny-hccc-ss-152-1/chapter/research-design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DCE76-26E8-48C7-967B-301ED9F1165F}"/>
              </a:ext>
            </a:extLst>
          </p:cNvPr>
          <p:cNvSpPr>
            <a:spLocks noGrp="1"/>
          </p:cNvSpPr>
          <p:nvPr>
            <p:ph sz="quarter" idx="10"/>
          </p:nvPr>
        </p:nvSpPr>
        <p:spPr>
          <a:xfrm>
            <a:off x="931985" y="1600200"/>
            <a:ext cx="10357338" cy="2606844"/>
          </a:xfrm>
        </p:spPr>
        <p:txBody>
          <a:bodyPr/>
          <a:lstStyle/>
          <a:p>
            <a:pPr algn="ctr"/>
            <a:r>
              <a:rPr lang="en-US" sz="6000" dirty="0">
                <a:solidFill>
                  <a:srgbClr val="523187"/>
                </a:solidFill>
              </a:rPr>
              <a:t>HFNY Accreditation 101</a:t>
            </a:r>
          </a:p>
          <a:p>
            <a:pPr algn="ctr"/>
            <a:endParaRPr lang="en-US" sz="1200" i="1" dirty="0"/>
          </a:p>
          <a:p>
            <a:pPr algn="ctr"/>
            <a:r>
              <a:rPr lang="en-US" sz="3200" i="1" dirty="0"/>
              <a:t>Best Practice Standards Governance and Administration (GA)</a:t>
            </a:r>
          </a:p>
          <a:p>
            <a:pPr algn="ctr"/>
            <a:endParaRPr lang="en-US" sz="3200" i="1" dirty="0"/>
          </a:p>
          <a:p>
            <a:pPr algn="ctr"/>
            <a:endParaRPr lang="en-US" sz="3200" i="1" dirty="0"/>
          </a:p>
          <a:p>
            <a:pPr algn="ctr"/>
            <a:endParaRPr lang="en-US" sz="3200" i="1" dirty="0"/>
          </a:p>
        </p:txBody>
      </p:sp>
      <p:sp>
        <p:nvSpPr>
          <p:cNvPr id="14" name="TextBox 13">
            <a:extLst>
              <a:ext uri="{FF2B5EF4-FFF2-40B4-BE49-F238E27FC236}">
                <a16:creationId xmlns:a16="http://schemas.microsoft.com/office/drawing/2014/main" id="{3F19BD89-C40D-448B-A2E3-F336388CFAC7}"/>
              </a:ext>
            </a:extLst>
          </p:cNvPr>
          <p:cNvSpPr txBox="1"/>
          <p:nvPr/>
        </p:nvSpPr>
        <p:spPr>
          <a:xfrm>
            <a:off x="219918" y="5200699"/>
            <a:ext cx="4677287" cy="523220"/>
          </a:xfrm>
          <a:prstGeom prst="rect">
            <a:avLst/>
          </a:prstGeom>
          <a:noFill/>
        </p:spPr>
        <p:txBody>
          <a:bodyPr wrap="square" lIns="91440" tIns="45720" rIns="91440" bIns="45720" rtlCol="0" anchor="t">
            <a:spAutoFit/>
          </a:bodyPr>
          <a:lstStyle/>
          <a:p>
            <a:r>
              <a:rPr lang="en-US" sz="2800" b="1" dirty="0">
                <a:solidFill>
                  <a:schemeClr val="bg1"/>
                </a:solidFill>
                <a:latin typeface="Arial" panose="020B0604020202020204" pitchFamily="34" charset="0"/>
                <a:cs typeface="Arial" panose="020B0604020202020204" pitchFamily="34" charset="0"/>
              </a:rPr>
              <a:t>September 6, 2023</a:t>
            </a:r>
          </a:p>
        </p:txBody>
      </p:sp>
      <p:sp>
        <p:nvSpPr>
          <p:cNvPr id="8" name="TextBox 7">
            <a:extLst>
              <a:ext uri="{FF2B5EF4-FFF2-40B4-BE49-F238E27FC236}">
                <a16:creationId xmlns:a16="http://schemas.microsoft.com/office/drawing/2014/main" id="{5023553E-BDCF-4E51-B4B4-2A90021C8640}"/>
              </a:ext>
            </a:extLst>
          </p:cNvPr>
          <p:cNvSpPr txBox="1"/>
          <p:nvPr/>
        </p:nvSpPr>
        <p:spPr>
          <a:xfrm>
            <a:off x="7077083" y="5491912"/>
            <a:ext cx="4677287" cy="523220"/>
          </a:xfrm>
          <a:prstGeom prst="rect">
            <a:avLst/>
          </a:prstGeom>
          <a:noFill/>
        </p:spPr>
        <p:txBody>
          <a:bodyPr wrap="square" lIns="91440" tIns="45720" rIns="91440" bIns="45720" rtlCol="0" anchor="t">
            <a:spAutoFit/>
          </a:bodyPr>
          <a:lstStyle/>
          <a:p>
            <a:endParaRPr lang="en-US" sz="28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B720320-C6A5-4BAD-AAB6-A00F4F9CA4BD}"/>
              </a:ext>
            </a:extLst>
          </p:cNvPr>
          <p:cNvGrpSpPr/>
          <p:nvPr/>
        </p:nvGrpSpPr>
        <p:grpSpPr>
          <a:xfrm>
            <a:off x="576262" y="4222448"/>
            <a:ext cx="11039476" cy="599398"/>
            <a:chOff x="576262" y="4222448"/>
            <a:chExt cx="11039476" cy="599398"/>
          </a:xfrm>
        </p:grpSpPr>
        <p:pic>
          <p:nvPicPr>
            <p:cNvPr id="7" name="Picture 6">
              <a:extLst>
                <a:ext uri="{FF2B5EF4-FFF2-40B4-BE49-F238E27FC236}">
                  <a16:creationId xmlns:a16="http://schemas.microsoft.com/office/drawing/2014/main" id="{F74BF465-E42B-49D1-B382-7FDF72E88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010" y="4222448"/>
              <a:ext cx="2414083" cy="585110"/>
            </a:xfrm>
            <a:prstGeom prst="rect">
              <a:avLst/>
            </a:prstGeom>
          </p:spPr>
        </p:pic>
        <p:pic>
          <p:nvPicPr>
            <p:cNvPr id="9" name="Picture 8">
              <a:extLst>
                <a:ext uri="{FF2B5EF4-FFF2-40B4-BE49-F238E27FC236}">
                  <a16:creationId xmlns:a16="http://schemas.microsoft.com/office/drawing/2014/main" id="{7E20B4F5-0DE3-4C48-A7AD-378502963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885" y="4286216"/>
              <a:ext cx="4585853" cy="535630"/>
            </a:xfrm>
            <a:prstGeom prst="rect">
              <a:avLst/>
            </a:prstGeom>
          </p:spPr>
        </p:pic>
        <p:pic>
          <p:nvPicPr>
            <p:cNvPr id="10" name="Picture 9">
              <a:extLst>
                <a:ext uri="{FF2B5EF4-FFF2-40B4-BE49-F238E27FC236}">
                  <a16:creationId xmlns:a16="http://schemas.microsoft.com/office/drawing/2014/main" id="{8DF66F7A-1F7D-4709-A1E6-FF533CA70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2" y="4259438"/>
              <a:ext cx="3099956" cy="562408"/>
            </a:xfrm>
            <a:prstGeom prst="rect">
              <a:avLst/>
            </a:prstGeom>
          </p:spPr>
        </p:pic>
      </p:grpSp>
    </p:spTree>
    <p:extLst>
      <p:ext uri="{BB962C8B-B14F-4D97-AF65-F5344CB8AC3E}">
        <p14:creationId xmlns:p14="http://schemas.microsoft.com/office/powerpoint/2010/main" val="242529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763792"/>
            <a:ext cx="10908254" cy="1361715"/>
          </a:xfrm>
        </p:spPr>
        <p:txBody>
          <a:bodyPr>
            <a:noAutofit/>
          </a:bodyPr>
          <a:lstStyle/>
          <a:p>
            <a:pPr algn="ctr"/>
            <a:r>
              <a:rPr lang="en-US" sz="2800" dirty="0"/>
              <a:t>Governance and Administration</a:t>
            </a:r>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2517289"/>
            <a:ext cx="11291943" cy="3438668"/>
          </a:xfrm>
        </p:spPr>
        <p:txBody>
          <a:bodyPr>
            <a:normAutofit/>
          </a:bodyPr>
          <a:lstStyle/>
          <a:p>
            <a:endParaRPr lang="en-US" sz="2000" dirty="0">
              <a:hlinkClick r:id="rId3"/>
            </a:endParaRPr>
          </a:p>
          <a:p>
            <a:r>
              <a:rPr lang="en-US" sz="2800" b="1" dirty="0">
                <a:solidFill>
                  <a:schemeClr val="tx2"/>
                </a:solidFill>
              </a:rPr>
              <a:t>GA-3E-Participant Privacy and Voluntary Choice in Research: </a:t>
            </a:r>
            <a:r>
              <a:rPr lang="en-US" sz="2600" dirty="0">
                <a:solidFill>
                  <a:schemeClr val="tx2"/>
                </a:solidFill>
              </a:rPr>
              <a:t>Self Study requires you to submit a narrative indicating whether or not your site is currently or previously involved in a research project in the past five years. Reminder review policy GA7-D for HFNY policy on research requirements and process to request participation in a research project. </a:t>
            </a:r>
          </a:p>
          <a:p>
            <a:endParaRPr lang="en-US" dirty="0">
              <a:solidFill>
                <a:schemeClr val="tx2"/>
              </a:solidFill>
            </a:endParaRPr>
          </a:p>
        </p:txBody>
      </p:sp>
      <p:sp>
        <p:nvSpPr>
          <p:cNvPr id="7" name="TextBox 6">
            <a:extLst>
              <a:ext uri="{FF2B5EF4-FFF2-40B4-BE49-F238E27FC236}">
                <a16:creationId xmlns:a16="http://schemas.microsoft.com/office/drawing/2014/main" id="{7AB3A070-B459-4FA0-9F55-FCF2C93FD89F}"/>
              </a:ext>
            </a:extLst>
          </p:cNvPr>
          <p:cNvSpPr txBox="1"/>
          <p:nvPr/>
        </p:nvSpPr>
        <p:spPr>
          <a:xfrm>
            <a:off x="290456" y="2125509"/>
            <a:ext cx="917627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0858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481914"/>
            <a:ext cx="10908254" cy="1013255"/>
          </a:xfrm>
        </p:spPr>
        <p:txBody>
          <a:bodyPr>
            <a:noAutofit/>
          </a:bodyPr>
          <a:lstStyle/>
          <a:p>
            <a:pPr algn="ctr"/>
            <a:r>
              <a:rPr lang="en-US" sz="2800" dirty="0"/>
              <a:t>Governance and Administration</a:t>
            </a:r>
            <a:br>
              <a:rPr lang="en-US" sz="2800" dirty="0"/>
            </a:br>
            <a:r>
              <a:rPr lang="en-US" sz="2800" dirty="0"/>
              <a:t>Boiler Plate Language for Self Study </a:t>
            </a:r>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2517289"/>
            <a:ext cx="11291943" cy="3438668"/>
          </a:xfrm>
        </p:spPr>
        <p:txBody>
          <a:bodyPr>
            <a:normAutofit/>
          </a:bodyPr>
          <a:lstStyle/>
          <a:p>
            <a:endParaRPr lang="en-US" sz="2000" dirty="0">
              <a:hlinkClick r:id="rId3"/>
            </a:endParaRPr>
          </a:p>
          <a:p>
            <a:endParaRPr lang="en-US" dirty="0">
              <a:solidFill>
                <a:schemeClr val="tx2"/>
              </a:solidFill>
            </a:endParaRPr>
          </a:p>
        </p:txBody>
      </p:sp>
      <p:sp>
        <p:nvSpPr>
          <p:cNvPr id="7" name="TextBox 6">
            <a:extLst>
              <a:ext uri="{FF2B5EF4-FFF2-40B4-BE49-F238E27FC236}">
                <a16:creationId xmlns:a16="http://schemas.microsoft.com/office/drawing/2014/main" id="{7AB3A070-B459-4FA0-9F55-FCF2C93FD89F}"/>
              </a:ext>
            </a:extLst>
          </p:cNvPr>
          <p:cNvSpPr txBox="1"/>
          <p:nvPr/>
        </p:nvSpPr>
        <p:spPr>
          <a:xfrm>
            <a:off x="290456" y="2125509"/>
            <a:ext cx="9176273" cy="369332"/>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3FD5914D-9E88-F0DF-217B-65968644AD23}"/>
              </a:ext>
            </a:extLst>
          </p:cNvPr>
          <p:cNvPicPr>
            <a:picLocks noChangeAspect="1"/>
          </p:cNvPicPr>
          <p:nvPr/>
        </p:nvPicPr>
        <p:blipFill>
          <a:blip r:embed="rId4"/>
          <a:stretch>
            <a:fillRect/>
          </a:stretch>
        </p:blipFill>
        <p:spPr>
          <a:xfrm>
            <a:off x="691560" y="1730202"/>
            <a:ext cx="10565445" cy="4378760"/>
          </a:xfrm>
          <a:prstGeom prst="rect">
            <a:avLst/>
          </a:prstGeom>
        </p:spPr>
      </p:pic>
    </p:spTree>
    <p:extLst>
      <p:ext uri="{BB962C8B-B14F-4D97-AF65-F5344CB8AC3E}">
        <p14:creationId xmlns:p14="http://schemas.microsoft.com/office/powerpoint/2010/main" val="182594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763792"/>
            <a:ext cx="10908254" cy="1361715"/>
          </a:xfrm>
        </p:spPr>
        <p:txBody>
          <a:bodyPr>
            <a:noAutofit/>
          </a:bodyPr>
          <a:lstStyle/>
          <a:p>
            <a:pPr algn="ctr"/>
            <a:r>
              <a:rPr lang="en-US" sz="2800" dirty="0"/>
              <a:t>Governance and Administration</a:t>
            </a:r>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1943100"/>
            <a:ext cx="11291943" cy="4012857"/>
          </a:xfrm>
        </p:spPr>
        <p:txBody>
          <a:bodyPr>
            <a:normAutofit fontScale="47500" lnSpcReduction="20000"/>
          </a:bodyPr>
          <a:lstStyle/>
          <a:p>
            <a:endParaRPr lang="en-US" sz="2000" dirty="0">
              <a:hlinkClick r:id="rId3"/>
            </a:endParaRPr>
          </a:p>
          <a:p>
            <a:r>
              <a:rPr lang="en-US" sz="4200" b="1" dirty="0">
                <a:solidFill>
                  <a:schemeClr val="tx2"/>
                </a:solidFill>
              </a:rPr>
              <a:t>GA-4A-Policy Criteria to Identify Child Abuse and Neglect: </a:t>
            </a:r>
            <a:r>
              <a:rPr lang="en-US" sz="5100" dirty="0">
                <a:solidFill>
                  <a:srgbClr val="FF0000"/>
                </a:solidFill>
              </a:rPr>
              <a:t>Safety Standard</a:t>
            </a:r>
          </a:p>
          <a:p>
            <a:pPr lvl="1"/>
            <a:r>
              <a:rPr lang="en-US" sz="4200" dirty="0">
                <a:solidFill>
                  <a:schemeClr val="tx2"/>
                </a:solidFill>
              </a:rPr>
              <a:t>This has been updated since the last BPS to include:</a:t>
            </a:r>
          </a:p>
          <a:p>
            <a:pPr lvl="2"/>
            <a:r>
              <a:rPr lang="en-US" sz="3800" dirty="0">
                <a:solidFill>
                  <a:schemeClr val="tx2"/>
                </a:solidFill>
              </a:rPr>
              <a:t>The site’s mechanism to track and follow up on all children with suspected abuse and neglect</a:t>
            </a:r>
          </a:p>
          <a:p>
            <a:pPr lvl="2"/>
            <a:r>
              <a:rPr lang="en-US" sz="3800" dirty="0">
                <a:solidFill>
                  <a:schemeClr val="tx2"/>
                </a:solidFill>
              </a:rPr>
              <a:t>Reporting all suspected cases of child abuse and neglect including situations where it is believed a report has already been made by another individual or organization </a:t>
            </a:r>
          </a:p>
          <a:p>
            <a:pPr marL="685783" lvl="1" indent="0">
              <a:buNone/>
            </a:pPr>
            <a:r>
              <a:rPr lang="en-US" sz="4733" dirty="0">
                <a:solidFill>
                  <a:schemeClr val="tx2"/>
                </a:solidFill>
              </a:rPr>
              <a:t>- </a:t>
            </a:r>
            <a:r>
              <a:rPr lang="en-US" sz="4200" dirty="0">
                <a:solidFill>
                  <a:schemeClr val="tx2"/>
                </a:solidFill>
              </a:rPr>
              <a:t>These are in addition to the previous BPS requirements for the policy including:</a:t>
            </a:r>
          </a:p>
          <a:p>
            <a:pPr lvl="3">
              <a:buFont typeface="Arial" panose="020B0604020202020204" pitchFamily="34" charset="0"/>
              <a:buChar char="•"/>
            </a:pPr>
            <a:r>
              <a:rPr lang="en-US" sz="3800" dirty="0">
                <a:solidFill>
                  <a:schemeClr val="tx2"/>
                </a:solidFill>
              </a:rPr>
              <a:t>having the criteria to identify and determine when to report suspected child abuse and neglect</a:t>
            </a:r>
          </a:p>
          <a:p>
            <a:pPr lvl="3">
              <a:buFont typeface="Arial" panose="020B0604020202020204" pitchFamily="34" charset="0"/>
              <a:buChar char="•"/>
            </a:pPr>
            <a:r>
              <a:rPr lang="en-US" sz="3800" dirty="0">
                <a:solidFill>
                  <a:schemeClr val="tx2"/>
                </a:solidFill>
              </a:rPr>
              <a:t> expectation that all staff act as mandated reporters and are required to make reports when they suspect abuse or neglect </a:t>
            </a:r>
          </a:p>
          <a:p>
            <a:pPr lvl="3">
              <a:buFont typeface="Arial" panose="020B0604020202020204" pitchFamily="34" charset="0"/>
              <a:buChar char="•"/>
            </a:pPr>
            <a:r>
              <a:rPr lang="en-US" sz="3800" dirty="0">
                <a:solidFill>
                  <a:schemeClr val="tx2"/>
                </a:solidFill>
              </a:rPr>
              <a:t> notification of the Program Manager or Supervisor when abuse or neglect is suspected.</a:t>
            </a:r>
          </a:p>
        </p:txBody>
      </p:sp>
      <p:pic>
        <p:nvPicPr>
          <p:cNvPr id="3" name="Graphic 2" descr="Checkmark with solid fill">
            <a:extLst>
              <a:ext uri="{FF2B5EF4-FFF2-40B4-BE49-F238E27FC236}">
                <a16:creationId xmlns:a16="http://schemas.microsoft.com/office/drawing/2014/main" id="{09755A7B-437E-E3C5-F8CB-3F9D44807F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01" y="1668307"/>
            <a:ext cx="914400" cy="914400"/>
          </a:xfrm>
          <a:prstGeom prst="rect">
            <a:avLst/>
          </a:prstGeom>
        </p:spPr>
      </p:pic>
      <p:sp>
        <p:nvSpPr>
          <p:cNvPr id="7" name="TextBox 6">
            <a:extLst>
              <a:ext uri="{FF2B5EF4-FFF2-40B4-BE49-F238E27FC236}">
                <a16:creationId xmlns:a16="http://schemas.microsoft.com/office/drawing/2014/main" id="{7AB3A070-B459-4FA0-9F55-FCF2C93FD89F}"/>
              </a:ext>
            </a:extLst>
          </p:cNvPr>
          <p:cNvSpPr txBox="1"/>
          <p:nvPr/>
        </p:nvSpPr>
        <p:spPr>
          <a:xfrm>
            <a:off x="2014481" y="984114"/>
            <a:ext cx="9176273" cy="369332"/>
          </a:xfrm>
          <a:prstGeom prst="rect">
            <a:avLst/>
          </a:prstGeom>
          <a:noFill/>
        </p:spPr>
        <p:txBody>
          <a:bodyPr wrap="square" rtlCol="0">
            <a:spAutoFit/>
          </a:bodyPr>
          <a:lstStyle/>
          <a:p>
            <a:endParaRPr lang="en-US" b="1" dirty="0"/>
          </a:p>
        </p:txBody>
      </p:sp>
    </p:spTree>
    <p:extLst>
      <p:ext uri="{BB962C8B-B14F-4D97-AF65-F5344CB8AC3E}">
        <p14:creationId xmlns:p14="http://schemas.microsoft.com/office/powerpoint/2010/main" val="418283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763792"/>
            <a:ext cx="10908254" cy="1361715"/>
          </a:xfrm>
        </p:spPr>
        <p:txBody>
          <a:bodyPr>
            <a:noAutofit/>
          </a:bodyPr>
          <a:lstStyle/>
          <a:p>
            <a:pPr algn="ctr"/>
            <a:r>
              <a:rPr lang="en-US" sz="2800" dirty="0"/>
              <a:t>Governance and Administration</a:t>
            </a:r>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1666875"/>
            <a:ext cx="11291943" cy="4289082"/>
          </a:xfrm>
        </p:spPr>
        <p:txBody>
          <a:bodyPr>
            <a:normAutofit/>
          </a:bodyPr>
          <a:lstStyle/>
          <a:p>
            <a:endParaRPr lang="en-US" sz="2000" dirty="0">
              <a:hlinkClick r:id="rId3"/>
            </a:endParaRPr>
          </a:p>
          <a:p>
            <a:r>
              <a:rPr lang="en-US" sz="2400" b="1" dirty="0">
                <a:solidFill>
                  <a:schemeClr val="tx2"/>
                </a:solidFill>
              </a:rPr>
              <a:t>GA-4C Suspected Child Abuse and Neglect Immediate Notification to Supervisors and Program Managers: </a:t>
            </a:r>
            <a:r>
              <a:rPr lang="en-US" sz="2200" dirty="0">
                <a:solidFill>
                  <a:schemeClr val="tx2"/>
                </a:solidFill>
              </a:rPr>
              <a:t>Self Study requires you to submit a report of currently enrolled families where child abuse and neglect was suspected and reported to the proper authorities (SCR), documenting how safety concerns are addressed and appropriate follow through occurs </a:t>
            </a:r>
          </a:p>
          <a:p>
            <a:pPr lvl="1"/>
            <a:r>
              <a:rPr lang="en-US" sz="2200" dirty="0">
                <a:solidFill>
                  <a:schemeClr val="tx2"/>
                </a:solidFill>
              </a:rPr>
              <a:t>Submit MIS report </a:t>
            </a:r>
          </a:p>
          <a:p>
            <a:pPr lvl="1"/>
            <a:r>
              <a:rPr lang="en-US" sz="2200" dirty="0">
                <a:solidFill>
                  <a:schemeClr val="tx2"/>
                </a:solidFill>
              </a:rPr>
              <a:t>Submit Service Plans for currently enrolled families where child abuse and neglect was suspected and reported to the SCR. The Service Plan is the documentation to show how safety concerns are addressed and appropriate follow through occurs </a:t>
            </a:r>
          </a:p>
        </p:txBody>
      </p:sp>
      <p:sp>
        <p:nvSpPr>
          <p:cNvPr id="7" name="TextBox 6">
            <a:extLst>
              <a:ext uri="{FF2B5EF4-FFF2-40B4-BE49-F238E27FC236}">
                <a16:creationId xmlns:a16="http://schemas.microsoft.com/office/drawing/2014/main" id="{7AB3A070-B459-4FA0-9F55-FCF2C93FD89F}"/>
              </a:ext>
            </a:extLst>
          </p:cNvPr>
          <p:cNvSpPr txBox="1"/>
          <p:nvPr/>
        </p:nvSpPr>
        <p:spPr>
          <a:xfrm>
            <a:off x="290456" y="2125509"/>
            <a:ext cx="917627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46350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161926"/>
            <a:ext cx="10908254" cy="1963582"/>
          </a:xfrm>
        </p:spPr>
        <p:txBody>
          <a:bodyPr>
            <a:noAutofit/>
          </a:bodyPr>
          <a:lstStyle/>
          <a:p>
            <a:pPr algn="ctr"/>
            <a:r>
              <a:rPr lang="en-US" sz="2800" dirty="0"/>
              <a:t>Governance and Administration</a:t>
            </a:r>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1685925"/>
            <a:ext cx="11291943" cy="4270032"/>
          </a:xfrm>
        </p:spPr>
        <p:txBody>
          <a:bodyPr>
            <a:normAutofit/>
          </a:bodyPr>
          <a:lstStyle/>
          <a:p>
            <a:endParaRPr lang="en-US" sz="2000" dirty="0">
              <a:hlinkClick r:id="rId3"/>
            </a:endParaRPr>
          </a:p>
          <a:p>
            <a:r>
              <a:rPr lang="en-US" sz="2800" b="1" dirty="0">
                <a:solidFill>
                  <a:schemeClr val="tx2"/>
                </a:solidFill>
              </a:rPr>
              <a:t>GA-4C- Where are you documenting suspected cases of Child Abuse and Neglect? </a:t>
            </a:r>
          </a:p>
          <a:p>
            <a:endParaRPr lang="en-US" dirty="0">
              <a:solidFill>
                <a:schemeClr val="tx2"/>
              </a:solidFill>
            </a:endParaRPr>
          </a:p>
        </p:txBody>
      </p:sp>
      <p:sp>
        <p:nvSpPr>
          <p:cNvPr id="7" name="TextBox 6">
            <a:extLst>
              <a:ext uri="{FF2B5EF4-FFF2-40B4-BE49-F238E27FC236}">
                <a16:creationId xmlns:a16="http://schemas.microsoft.com/office/drawing/2014/main" id="{7AB3A070-B459-4FA0-9F55-FCF2C93FD89F}"/>
              </a:ext>
            </a:extLst>
          </p:cNvPr>
          <p:cNvSpPr txBox="1"/>
          <p:nvPr/>
        </p:nvSpPr>
        <p:spPr>
          <a:xfrm>
            <a:off x="290456" y="2125509"/>
            <a:ext cx="9176273" cy="369332"/>
          </a:xfrm>
          <a:prstGeom prst="rect">
            <a:avLst/>
          </a:prstGeom>
          <a:noFill/>
        </p:spPr>
        <p:txBody>
          <a:bodyPr wrap="square" rtlCol="0">
            <a:spAutoFit/>
          </a:bodyPr>
          <a:lstStyle/>
          <a:p>
            <a:endParaRPr lang="en-US" dirty="0"/>
          </a:p>
        </p:txBody>
      </p:sp>
      <p:pic>
        <p:nvPicPr>
          <p:cNvPr id="8" name="Picture 7" descr="A baby sitting at a desk with a computer&#10;&#10;Description automatically generated with low confidence">
            <a:extLst>
              <a:ext uri="{FF2B5EF4-FFF2-40B4-BE49-F238E27FC236}">
                <a16:creationId xmlns:a16="http://schemas.microsoft.com/office/drawing/2014/main" id="{3328E4CF-EAD1-0C58-42D7-98EC75D7F2C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36064" y="3114515"/>
            <a:ext cx="5800725" cy="3048000"/>
          </a:xfrm>
          <a:prstGeom prst="rect">
            <a:avLst/>
          </a:prstGeom>
        </p:spPr>
      </p:pic>
    </p:spTree>
    <p:extLst>
      <p:ext uri="{BB962C8B-B14F-4D97-AF65-F5344CB8AC3E}">
        <p14:creationId xmlns:p14="http://schemas.microsoft.com/office/powerpoint/2010/main" val="199085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763792"/>
            <a:ext cx="10908254" cy="1361715"/>
          </a:xfrm>
        </p:spPr>
        <p:txBody>
          <a:bodyPr>
            <a:noAutofit/>
          </a:bodyPr>
          <a:lstStyle/>
          <a:p>
            <a:pPr algn="ctr"/>
            <a:r>
              <a:rPr lang="en-US" sz="2800" dirty="0"/>
              <a:t>Governance and Administration</a:t>
            </a:r>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1943100"/>
            <a:ext cx="11291943" cy="4012857"/>
          </a:xfrm>
        </p:spPr>
        <p:txBody>
          <a:bodyPr>
            <a:normAutofit fontScale="92500" lnSpcReduction="10000"/>
          </a:bodyPr>
          <a:lstStyle/>
          <a:p>
            <a:endParaRPr lang="en-US" sz="2000" dirty="0">
              <a:hlinkClick r:id="rId3"/>
            </a:endParaRPr>
          </a:p>
          <a:p>
            <a:r>
              <a:rPr lang="en-US" sz="2900" b="1" dirty="0">
                <a:solidFill>
                  <a:schemeClr val="tx2"/>
                </a:solidFill>
              </a:rPr>
              <a:t>GA-5A- Policy Participant Death and Grief Counseling- </a:t>
            </a:r>
            <a:r>
              <a:rPr lang="en-US" sz="2600" dirty="0">
                <a:solidFill>
                  <a:schemeClr val="tx2"/>
                </a:solidFill>
              </a:rPr>
              <a:t>Self Study requires you to submit the policy.</a:t>
            </a:r>
          </a:p>
          <a:p>
            <a:endParaRPr lang="en-US" dirty="0">
              <a:solidFill>
                <a:schemeClr val="tx2"/>
              </a:solidFill>
            </a:endParaRPr>
          </a:p>
          <a:p>
            <a:r>
              <a:rPr lang="en-US" sz="2900" b="1" dirty="0">
                <a:solidFill>
                  <a:schemeClr val="tx2"/>
                </a:solidFill>
              </a:rPr>
              <a:t>GA-5B-Participant Death and Grief </a:t>
            </a:r>
            <a:r>
              <a:rPr lang="en-US" sz="2600" b="1" dirty="0">
                <a:solidFill>
                  <a:schemeClr val="tx2"/>
                </a:solidFill>
              </a:rPr>
              <a:t>Counseling-</a:t>
            </a:r>
            <a:r>
              <a:rPr lang="en-US" sz="2600" dirty="0">
                <a:solidFill>
                  <a:schemeClr val="tx2"/>
                </a:solidFill>
              </a:rPr>
              <a:t>Self Study requires you to submit a narrative indicating any incidents of participant death that have occurred within the past year. </a:t>
            </a:r>
          </a:p>
          <a:p>
            <a:pPr lvl="1"/>
            <a:r>
              <a:rPr lang="en-US" sz="2600" dirty="0">
                <a:solidFill>
                  <a:schemeClr val="tx2"/>
                </a:solidFill>
              </a:rPr>
              <a:t>Submit the Critical Incident Reports on any participant deaths. Ensure the reports are updated to include any additional information on the incident and/or support provided to the family.  </a:t>
            </a:r>
          </a:p>
        </p:txBody>
      </p:sp>
      <p:sp>
        <p:nvSpPr>
          <p:cNvPr id="7" name="TextBox 6">
            <a:extLst>
              <a:ext uri="{FF2B5EF4-FFF2-40B4-BE49-F238E27FC236}">
                <a16:creationId xmlns:a16="http://schemas.microsoft.com/office/drawing/2014/main" id="{7AB3A070-B459-4FA0-9F55-FCF2C93FD89F}"/>
              </a:ext>
            </a:extLst>
          </p:cNvPr>
          <p:cNvSpPr txBox="1"/>
          <p:nvPr/>
        </p:nvSpPr>
        <p:spPr>
          <a:xfrm>
            <a:off x="290456" y="2125509"/>
            <a:ext cx="9176273" cy="369332"/>
          </a:xfrm>
          <a:prstGeom prst="rect">
            <a:avLst/>
          </a:prstGeom>
          <a:noFill/>
        </p:spPr>
        <p:txBody>
          <a:bodyPr wrap="square" rtlCol="0">
            <a:spAutoFit/>
          </a:bodyPr>
          <a:lstStyle/>
          <a:p>
            <a:endParaRPr lang="en-US" dirty="0"/>
          </a:p>
        </p:txBody>
      </p:sp>
      <p:pic>
        <p:nvPicPr>
          <p:cNvPr id="3" name="Graphic 2" descr="Checkmark with solid fill">
            <a:extLst>
              <a:ext uri="{FF2B5EF4-FFF2-40B4-BE49-F238E27FC236}">
                <a16:creationId xmlns:a16="http://schemas.microsoft.com/office/drawing/2014/main" id="{D189B2F6-6ECF-676A-6C07-0DA003F17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95" y="1900600"/>
            <a:ext cx="914400" cy="914400"/>
          </a:xfrm>
          <a:prstGeom prst="rect">
            <a:avLst/>
          </a:prstGeom>
        </p:spPr>
      </p:pic>
    </p:spTree>
    <p:extLst>
      <p:ext uri="{BB962C8B-B14F-4D97-AF65-F5344CB8AC3E}">
        <p14:creationId xmlns:p14="http://schemas.microsoft.com/office/powerpoint/2010/main" val="22601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73E-ED5F-43F0-B534-1F1D4EDF4140}"/>
              </a:ext>
            </a:extLst>
          </p:cNvPr>
          <p:cNvSpPr>
            <a:spLocks noGrp="1"/>
          </p:cNvSpPr>
          <p:nvPr>
            <p:ph type="title"/>
          </p:nvPr>
        </p:nvSpPr>
        <p:spPr>
          <a:xfrm>
            <a:off x="484095" y="763792"/>
            <a:ext cx="10908254" cy="1361715"/>
          </a:xfrm>
        </p:spPr>
        <p:txBody>
          <a:bodyPr>
            <a:noAutofit/>
          </a:bodyPr>
          <a:lstStyle/>
          <a:p>
            <a:pPr algn="ctr"/>
            <a:r>
              <a:rPr lang="en-US" sz="2800" dirty="0"/>
              <a:t>Governance and Administration</a:t>
            </a:r>
          </a:p>
        </p:txBody>
      </p:sp>
      <p:sp>
        <p:nvSpPr>
          <p:cNvPr id="4" name="Content Placeholder 3">
            <a:extLst>
              <a:ext uri="{FF2B5EF4-FFF2-40B4-BE49-F238E27FC236}">
                <a16:creationId xmlns:a16="http://schemas.microsoft.com/office/drawing/2014/main" id="{BF810765-8799-4A0E-A0B8-88749F995BDD}"/>
              </a:ext>
            </a:extLst>
          </p:cNvPr>
          <p:cNvSpPr>
            <a:spLocks noGrp="1"/>
          </p:cNvSpPr>
          <p:nvPr>
            <p:ph idx="1"/>
          </p:nvPr>
        </p:nvSpPr>
        <p:spPr>
          <a:xfrm>
            <a:off x="290456" y="2125507"/>
            <a:ext cx="11291943" cy="3830450"/>
          </a:xfrm>
        </p:spPr>
        <p:txBody>
          <a:bodyPr>
            <a:normAutofit/>
          </a:bodyPr>
          <a:lstStyle/>
          <a:p>
            <a:endParaRPr lang="en-US" sz="2000" dirty="0">
              <a:hlinkClick r:id="rId3"/>
            </a:endParaRPr>
          </a:p>
          <a:p>
            <a:r>
              <a:rPr lang="en-US" sz="2800" b="1" dirty="0">
                <a:solidFill>
                  <a:schemeClr val="tx2"/>
                </a:solidFill>
              </a:rPr>
              <a:t>GA-6-Policy and Procedure Manual: </a:t>
            </a:r>
            <a:r>
              <a:rPr lang="en-US" sz="2400" dirty="0">
                <a:solidFill>
                  <a:schemeClr val="tx2"/>
                </a:solidFill>
              </a:rPr>
              <a:t>Self Study requires you to submit the Policy and Procedure Manual including this policy indicating how updates to Policy and Procedure are communicated to all staff in a timely basis and that staff have access to a copy of the Policy and Procedure Manual. </a:t>
            </a:r>
          </a:p>
          <a:p>
            <a:endParaRPr lang="en-US" sz="2400" dirty="0">
              <a:solidFill>
                <a:schemeClr val="tx2"/>
              </a:solidFill>
            </a:endParaRPr>
          </a:p>
          <a:p>
            <a:endParaRPr lang="en-US" sz="2400" dirty="0">
              <a:solidFill>
                <a:schemeClr val="tx2"/>
              </a:solidFill>
            </a:endParaRPr>
          </a:p>
        </p:txBody>
      </p:sp>
      <p:sp>
        <p:nvSpPr>
          <p:cNvPr id="7" name="TextBox 6">
            <a:extLst>
              <a:ext uri="{FF2B5EF4-FFF2-40B4-BE49-F238E27FC236}">
                <a16:creationId xmlns:a16="http://schemas.microsoft.com/office/drawing/2014/main" id="{7AB3A070-B459-4FA0-9F55-FCF2C93FD89F}"/>
              </a:ext>
            </a:extLst>
          </p:cNvPr>
          <p:cNvSpPr txBox="1"/>
          <p:nvPr/>
        </p:nvSpPr>
        <p:spPr>
          <a:xfrm>
            <a:off x="290456" y="2125509"/>
            <a:ext cx="9176273" cy="369332"/>
          </a:xfrm>
          <a:prstGeom prst="rect">
            <a:avLst/>
          </a:prstGeom>
          <a:noFill/>
        </p:spPr>
        <p:txBody>
          <a:bodyPr wrap="square" rtlCol="0">
            <a:spAutoFit/>
          </a:bodyPr>
          <a:lstStyle/>
          <a:p>
            <a:endParaRPr lang="en-US" dirty="0"/>
          </a:p>
        </p:txBody>
      </p:sp>
      <p:pic>
        <p:nvPicPr>
          <p:cNvPr id="3" name="Graphic 2" descr="Checkmark with solid fill">
            <a:extLst>
              <a:ext uri="{FF2B5EF4-FFF2-40B4-BE49-F238E27FC236}">
                <a16:creationId xmlns:a16="http://schemas.microsoft.com/office/drawing/2014/main" id="{77F6E3AA-7353-4E13-7E08-EB56E85EE0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01" y="2125507"/>
            <a:ext cx="914400" cy="914400"/>
          </a:xfrm>
          <a:prstGeom prst="rect">
            <a:avLst/>
          </a:prstGeom>
        </p:spPr>
      </p:pic>
      <p:pic>
        <p:nvPicPr>
          <p:cNvPr id="5" name="Picture 4">
            <a:extLst>
              <a:ext uri="{FF2B5EF4-FFF2-40B4-BE49-F238E27FC236}">
                <a16:creationId xmlns:a16="http://schemas.microsoft.com/office/drawing/2014/main" id="{D3047209-E8F4-3C7D-CC5E-9647BEE70E8C}"/>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6502"/>
                    </a14:imgEffect>
                    <a14:imgEffect>
                      <a14:saturation sat="108000"/>
                    </a14:imgEffect>
                  </a14:imgLayer>
                </a14:imgProps>
              </a:ext>
            </a:extLst>
          </a:blip>
          <a:stretch>
            <a:fillRect/>
          </a:stretch>
        </p:blipFill>
        <p:spPr>
          <a:xfrm>
            <a:off x="4156933" y="3967962"/>
            <a:ext cx="3558988" cy="2890038"/>
          </a:xfrm>
          <a:prstGeom prst="rect">
            <a:avLst/>
          </a:prstGeom>
        </p:spPr>
      </p:pic>
    </p:spTree>
    <p:extLst>
      <p:ext uri="{BB962C8B-B14F-4D97-AF65-F5344CB8AC3E}">
        <p14:creationId xmlns:p14="http://schemas.microsoft.com/office/powerpoint/2010/main" val="345434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BD2C-2A57-484B-A364-92CE9AB223A3}"/>
              </a:ext>
            </a:extLst>
          </p:cNvPr>
          <p:cNvSpPr>
            <a:spLocks noGrp="1"/>
          </p:cNvSpPr>
          <p:nvPr>
            <p:ph type="title"/>
          </p:nvPr>
        </p:nvSpPr>
        <p:spPr/>
        <p:txBody>
          <a:bodyPr/>
          <a:lstStyle/>
          <a:p>
            <a:pPr algn="ctr"/>
            <a:r>
              <a:rPr lang="en-US" dirty="0"/>
              <a:t>Self Study Submission </a:t>
            </a:r>
          </a:p>
        </p:txBody>
      </p:sp>
      <p:sp>
        <p:nvSpPr>
          <p:cNvPr id="3" name="Content Placeholder 2">
            <a:extLst>
              <a:ext uri="{FF2B5EF4-FFF2-40B4-BE49-F238E27FC236}">
                <a16:creationId xmlns:a16="http://schemas.microsoft.com/office/drawing/2014/main" id="{70EA1CB9-9453-4E55-B27B-ADB650D383FD}"/>
              </a:ext>
            </a:extLst>
          </p:cNvPr>
          <p:cNvSpPr>
            <a:spLocks noGrp="1"/>
          </p:cNvSpPr>
          <p:nvPr>
            <p:ph idx="1"/>
          </p:nvPr>
        </p:nvSpPr>
        <p:spPr/>
        <p:txBody>
          <a:bodyPr>
            <a:normAutofit fontScale="55000" lnSpcReduction="20000"/>
          </a:bodyPr>
          <a:lstStyle/>
          <a:p>
            <a:r>
              <a:rPr lang="en-US" dirty="0">
                <a:solidFill>
                  <a:schemeClr val="tx2"/>
                </a:solidFill>
              </a:rPr>
              <a:t>What am I submitting January 5</a:t>
            </a:r>
            <a:r>
              <a:rPr lang="en-US" baseline="30000" dirty="0">
                <a:solidFill>
                  <a:schemeClr val="tx2"/>
                </a:solidFill>
              </a:rPr>
              <a:t>th</a:t>
            </a:r>
            <a:r>
              <a:rPr lang="en-US" dirty="0">
                <a:solidFill>
                  <a:schemeClr val="tx2"/>
                </a:solidFill>
              </a:rPr>
              <a:t>? </a:t>
            </a:r>
          </a:p>
          <a:p>
            <a:pPr lvl="1"/>
            <a:r>
              <a:rPr lang="en-US" dirty="0">
                <a:solidFill>
                  <a:schemeClr val="tx2"/>
                </a:solidFill>
              </a:rPr>
              <a:t>Policies and Procedures </a:t>
            </a:r>
          </a:p>
          <a:p>
            <a:pPr lvl="1"/>
            <a:r>
              <a:rPr lang="en-US" dirty="0">
                <a:solidFill>
                  <a:schemeClr val="tx2"/>
                </a:solidFill>
              </a:rPr>
              <a:t>Annual Service Review and Equity Plan </a:t>
            </a:r>
          </a:p>
          <a:p>
            <a:pPr lvl="1"/>
            <a:r>
              <a:rPr lang="en-US" dirty="0">
                <a:solidFill>
                  <a:schemeClr val="tx2"/>
                </a:solidFill>
              </a:rPr>
              <a:t>Last completed Quarterly Reports for most recent 4 quarters (this will depend on contract start date)</a:t>
            </a:r>
          </a:p>
          <a:p>
            <a:pPr lvl="2"/>
            <a:r>
              <a:rPr lang="en-US" dirty="0">
                <a:solidFill>
                  <a:schemeClr val="tx2"/>
                </a:solidFill>
              </a:rPr>
              <a:t>July-2022-2023 quarters 3</a:t>
            </a:r>
            <a:r>
              <a:rPr lang="en-US" baseline="30000" dirty="0">
                <a:solidFill>
                  <a:schemeClr val="tx2"/>
                </a:solidFill>
              </a:rPr>
              <a:t>rd</a:t>
            </a:r>
            <a:r>
              <a:rPr lang="en-US" dirty="0">
                <a:solidFill>
                  <a:schemeClr val="tx2"/>
                </a:solidFill>
              </a:rPr>
              <a:t> and 4th 2023-2024 1</a:t>
            </a:r>
            <a:r>
              <a:rPr lang="en-US" baseline="30000" dirty="0">
                <a:solidFill>
                  <a:schemeClr val="tx2"/>
                </a:solidFill>
              </a:rPr>
              <a:t>st</a:t>
            </a:r>
            <a:r>
              <a:rPr lang="en-US" dirty="0">
                <a:solidFill>
                  <a:schemeClr val="tx2"/>
                </a:solidFill>
              </a:rPr>
              <a:t> and 2</a:t>
            </a:r>
            <a:r>
              <a:rPr lang="en-US" baseline="30000" dirty="0">
                <a:solidFill>
                  <a:schemeClr val="tx2"/>
                </a:solidFill>
              </a:rPr>
              <a:t>nd</a:t>
            </a:r>
            <a:r>
              <a:rPr lang="en-US" dirty="0">
                <a:solidFill>
                  <a:schemeClr val="tx2"/>
                </a:solidFill>
              </a:rPr>
              <a:t> </a:t>
            </a:r>
          </a:p>
          <a:p>
            <a:pPr lvl="2"/>
            <a:r>
              <a:rPr lang="en-US" dirty="0">
                <a:solidFill>
                  <a:schemeClr val="tx2"/>
                </a:solidFill>
              </a:rPr>
              <a:t>September 2022-2023 quarters 2</a:t>
            </a:r>
            <a:r>
              <a:rPr lang="en-US" baseline="30000" dirty="0">
                <a:solidFill>
                  <a:schemeClr val="tx2"/>
                </a:solidFill>
              </a:rPr>
              <a:t>nd</a:t>
            </a:r>
            <a:r>
              <a:rPr lang="en-US" dirty="0">
                <a:solidFill>
                  <a:schemeClr val="tx2"/>
                </a:solidFill>
              </a:rPr>
              <a:t>, 3</a:t>
            </a:r>
            <a:r>
              <a:rPr lang="en-US" baseline="30000" dirty="0">
                <a:solidFill>
                  <a:schemeClr val="tx2"/>
                </a:solidFill>
              </a:rPr>
              <a:t>rd</a:t>
            </a:r>
            <a:r>
              <a:rPr lang="en-US" dirty="0">
                <a:solidFill>
                  <a:schemeClr val="tx2"/>
                </a:solidFill>
              </a:rPr>
              <a:t> and 4</a:t>
            </a:r>
            <a:r>
              <a:rPr lang="en-US" baseline="30000" dirty="0">
                <a:solidFill>
                  <a:schemeClr val="tx2"/>
                </a:solidFill>
              </a:rPr>
              <a:t>th</a:t>
            </a:r>
            <a:r>
              <a:rPr lang="en-US" dirty="0">
                <a:solidFill>
                  <a:schemeClr val="tx2"/>
                </a:solidFill>
              </a:rPr>
              <a:t> and 2023-2024 1</a:t>
            </a:r>
            <a:r>
              <a:rPr lang="en-US" baseline="30000" dirty="0">
                <a:solidFill>
                  <a:schemeClr val="tx2"/>
                </a:solidFill>
              </a:rPr>
              <a:t>st</a:t>
            </a:r>
            <a:r>
              <a:rPr lang="en-US" dirty="0">
                <a:solidFill>
                  <a:schemeClr val="tx2"/>
                </a:solidFill>
              </a:rPr>
              <a:t> </a:t>
            </a:r>
          </a:p>
          <a:p>
            <a:pPr lvl="2"/>
            <a:r>
              <a:rPr lang="en-US" dirty="0">
                <a:solidFill>
                  <a:schemeClr val="tx2"/>
                </a:solidFill>
              </a:rPr>
              <a:t>October 2022-2023 quarters 1-4 </a:t>
            </a:r>
          </a:p>
          <a:p>
            <a:pPr lvl="2"/>
            <a:r>
              <a:rPr lang="en-US" dirty="0">
                <a:solidFill>
                  <a:schemeClr val="tx2"/>
                </a:solidFill>
              </a:rPr>
              <a:t>December 2022-2023 quarters 1-4 </a:t>
            </a:r>
          </a:p>
          <a:p>
            <a:pPr lvl="1"/>
            <a:r>
              <a:rPr lang="en-US" dirty="0">
                <a:solidFill>
                  <a:schemeClr val="tx2"/>
                </a:solidFill>
              </a:rPr>
              <a:t>MIS Reports </a:t>
            </a:r>
          </a:p>
          <a:p>
            <a:pPr lvl="1"/>
            <a:r>
              <a:rPr lang="en-US" dirty="0">
                <a:solidFill>
                  <a:schemeClr val="tx2"/>
                </a:solidFill>
              </a:rPr>
              <a:t>Human Resources info (interview questions, job postings, resumes and staff development plans </a:t>
            </a:r>
            <a:r>
              <a:rPr lang="en-US" dirty="0" err="1">
                <a:solidFill>
                  <a:schemeClr val="tx2"/>
                </a:solidFill>
              </a:rPr>
              <a:t>etc</a:t>
            </a:r>
            <a:r>
              <a:rPr lang="en-US" dirty="0">
                <a:solidFill>
                  <a:schemeClr val="tx2"/>
                </a:solidFill>
              </a:rPr>
              <a:t>…) </a:t>
            </a:r>
          </a:p>
          <a:p>
            <a:pPr lvl="1"/>
            <a:r>
              <a:rPr lang="en-US" dirty="0">
                <a:solidFill>
                  <a:schemeClr val="tx2"/>
                </a:solidFill>
              </a:rPr>
              <a:t>Use Accreditation tool to see breakdown of self study submission by BPS and where to find the info; ASR, Quarterly Reports, MIS reports, HR</a:t>
            </a:r>
          </a:p>
          <a:p>
            <a:pPr lvl="1"/>
            <a:endParaRPr lang="en-US" dirty="0"/>
          </a:p>
        </p:txBody>
      </p:sp>
    </p:spTree>
    <p:extLst>
      <p:ext uri="{BB962C8B-B14F-4D97-AF65-F5344CB8AC3E}">
        <p14:creationId xmlns:p14="http://schemas.microsoft.com/office/powerpoint/2010/main" val="258864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43E77-6481-40E4-A004-E53B55997B18}"/>
              </a:ext>
            </a:extLst>
          </p:cNvPr>
          <p:cNvSpPr>
            <a:spLocks noGrp="1"/>
          </p:cNvSpPr>
          <p:nvPr>
            <p:ph type="title"/>
          </p:nvPr>
        </p:nvSpPr>
        <p:spPr>
          <a:xfrm>
            <a:off x="609600" y="504897"/>
            <a:ext cx="10972800" cy="2711640"/>
          </a:xfrm>
        </p:spPr>
        <p:txBody>
          <a:bodyPr/>
          <a:lstStyle/>
          <a:p>
            <a:pPr algn="ctr"/>
            <a:r>
              <a:rPr lang="en-US" sz="6000" dirty="0"/>
              <a:t>QUESTIONS</a:t>
            </a:r>
            <a:r>
              <a:rPr lang="en-US" dirty="0"/>
              <a:t>??</a:t>
            </a:r>
            <a:br>
              <a:rPr lang="en-US" dirty="0"/>
            </a:br>
            <a:endParaRPr lang="en-US" dirty="0"/>
          </a:p>
        </p:txBody>
      </p:sp>
      <p:pic>
        <p:nvPicPr>
          <p:cNvPr id="6" name="Picture 5" descr="A picture containing gear&#10;&#10;Description automatically generated">
            <a:extLst>
              <a:ext uri="{FF2B5EF4-FFF2-40B4-BE49-F238E27FC236}">
                <a16:creationId xmlns:a16="http://schemas.microsoft.com/office/drawing/2014/main" id="{CD1E842F-202D-4600-8959-DFC1A07007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0753" y="1947133"/>
            <a:ext cx="8821134" cy="4120179"/>
          </a:xfrm>
          <a:prstGeom prst="rect">
            <a:avLst/>
          </a:prstGeom>
          <a:solidFill>
            <a:schemeClr val="accent4">
              <a:lumMod val="60000"/>
              <a:lumOff val="40000"/>
            </a:schemeClr>
          </a:solidFill>
        </p:spPr>
      </p:pic>
    </p:spTree>
    <p:extLst>
      <p:ext uri="{BB962C8B-B14F-4D97-AF65-F5344CB8AC3E}">
        <p14:creationId xmlns:p14="http://schemas.microsoft.com/office/powerpoint/2010/main" val="96135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3F78-FD02-46E7-B6EE-7BF551E68A72}"/>
              </a:ext>
            </a:extLst>
          </p:cNvPr>
          <p:cNvSpPr>
            <a:spLocks noGrp="1"/>
          </p:cNvSpPr>
          <p:nvPr>
            <p:ph type="title"/>
          </p:nvPr>
        </p:nvSpPr>
        <p:spPr/>
        <p:txBody>
          <a:bodyPr>
            <a:normAutofit/>
          </a:bodyPr>
          <a:lstStyle/>
          <a:p>
            <a:pPr algn="ctr"/>
            <a:r>
              <a:rPr lang="en-US" dirty="0"/>
              <a:t>Questions on Self Study</a:t>
            </a:r>
          </a:p>
        </p:txBody>
      </p:sp>
      <p:sp>
        <p:nvSpPr>
          <p:cNvPr id="5" name="Content Placeholder 4">
            <a:extLst>
              <a:ext uri="{FF2B5EF4-FFF2-40B4-BE49-F238E27FC236}">
                <a16:creationId xmlns:a16="http://schemas.microsoft.com/office/drawing/2014/main" id="{3B089214-0C5B-4281-B36F-5E3C66600145}"/>
              </a:ext>
            </a:extLst>
          </p:cNvPr>
          <p:cNvSpPr>
            <a:spLocks noGrp="1"/>
          </p:cNvSpPr>
          <p:nvPr>
            <p:ph idx="1"/>
          </p:nvPr>
        </p:nvSpPr>
        <p:spPr>
          <a:xfrm>
            <a:off x="400833" y="1600201"/>
            <a:ext cx="11181567" cy="4525433"/>
          </a:xfrm>
        </p:spPr>
        <p:txBody>
          <a:bodyPr/>
          <a:lstStyle/>
          <a:p>
            <a:pPr marL="609585" lvl="1" indent="0">
              <a:buNone/>
            </a:pPr>
            <a:endParaRPr lang="en-US" sz="2400" dirty="0"/>
          </a:p>
          <a:p>
            <a:pPr lvl="1">
              <a:buFont typeface="Arial" panose="020B0604020202020204" pitchFamily="34" charset="0"/>
              <a:buChar char="•"/>
            </a:pPr>
            <a:r>
              <a:rPr lang="en-US" sz="2400" dirty="0"/>
              <a:t>For questions related to setting up an Outlook account to enable use of SharePoint, please reach out to Claudia Miranda-Julian. </a:t>
            </a:r>
          </a:p>
          <a:p>
            <a:pPr marL="609585" lvl="1" indent="0">
              <a:buNone/>
            </a:pPr>
            <a:r>
              <a:rPr lang="en-US" sz="2400" dirty="0"/>
              <a:t>	</a:t>
            </a:r>
            <a:r>
              <a:rPr lang="en-US" sz="2400" dirty="0">
                <a:hlinkClick r:id="rId3"/>
              </a:rPr>
              <a:t>Claudia.Miranda-Julian@ocfs.ny.gov</a:t>
            </a:r>
            <a:endParaRPr lang="en-US" sz="2400" dirty="0"/>
          </a:p>
          <a:p>
            <a:pPr marL="609585" lvl="1" indent="0">
              <a:buNone/>
            </a:pPr>
            <a:endParaRPr lang="en-US" sz="2400" u="sng" dirty="0">
              <a:solidFill>
                <a:srgbClr val="0000FF"/>
              </a:solidFill>
              <a:ea typeface="Calibri" panose="020F0502020204030204" pitchFamily="34" charset="0"/>
            </a:endParaRPr>
          </a:p>
          <a:p>
            <a:pPr lvl="1">
              <a:buFont typeface="Arial" panose="020B0604020202020204" pitchFamily="34" charset="0"/>
              <a:buChar char="•"/>
            </a:pPr>
            <a:r>
              <a:rPr lang="en-US" sz="2400" dirty="0">
                <a:solidFill>
                  <a:schemeClr val="tx1">
                    <a:lumMod val="65000"/>
                    <a:lumOff val="35000"/>
                  </a:schemeClr>
                </a:solidFill>
                <a:ea typeface="Calibri" panose="020F0502020204030204" pitchFamily="34" charset="0"/>
              </a:rPr>
              <a:t>For questions related to interfacing with SharePoint, please reach out to your accreditation OCFS program contract manager.</a:t>
            </a:r>
          </a:p>
          <a:p>
            <a:pPr marL="609585" lvl="1" indent="0">
              <a:buNone/>
            </a:pPr>
            <a:endParaRPr lang="en-US" sz="1800" u="sng" dirty="0">
              <a:solidFill>
                <a:srgbClr val="0000FF"/>
              </a:solidFill>
            </a:endParaRPr>
          </a:p>
          <a:p>
            <a:pPr marL="609585" lvl="1" indent="0">
              <a:buNone/>
            </a:pPr>
            <a:endParaRPr lang="en-US" sz="2400" dirty="0"/>
          </a:p>
          <a:p>
            <a:pPr lvl="1">
              <a:buFont typeface="Arial" panose="020B0604020202020204" pitchFamily="34" charset="0"/>
              <a:buChar char="•"/>
            </a:pPr>
            <a:endParaRPr lang="en-US" sz="2400" dirty="0"/>
          </a:p>
          <a:p>
            <a:pPr marL="609585" lvl="1" indent="0">
              <a:buNone/>
            </a:pPr>
            <a:endParaRPr lang="en-US" sz="4400" dirty="0"/>
          </a:p>
          <a:p>
            <a:endParaRPr lang="en-US" dirty="0"/>
          </a:p>
        </p:txBody>
      </p:sp>
    </p:spTree>
    <p:extLst>
      <p:ext uri="{BB962C8B-B14F-4D97-AF65-F5344CB8AC3E}">
        <p14:creationId xmlns:p14="http://schemas.microsoft.com/office/powerpoint/2010/main" val="183650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25071-2B0D-4E1E-A51A-8D7F99EBDA6A}"/>
              </a:ext>
            </a:extLst>
          </p:cNvPr>
          <p:cNvSpPr>
            <a:spLocks noGrp="1"/>
          </p:cNvSpPr>
          <p:nvPr>
            <p:ph sz="quarter" idx="10"/>
          </p:nvPr>
        </p:nvSpPr>
        <p:spPr>
          <a:xfrm>
            <a:off x="1117600" y="1252603"/>
            <a:ext cx="9753600" cy="4396635"/>
          </a:xfrm>
        </p:spPr>
        <p:txBody>
          <a:bodyPr/>
          <a:lstStyle/>
          <a:p>
            <a:pPr indent="0">
              <a:buNone/>
            </a:pPr>
            <a:r>
              <a:rPr lang="en-US" sz="3600" b="1" dirty="0">
                <a:solidFill>
                  <a:srgbClr val="002C73"/>
                </a:solidFill>
                <a:effectLst/>
                <a:ea typeface="Arial" panose="020B0604020202020204" pitchFamily="34" charset="0"/>
              </a:rPr>
              <a:t>Today’s</a:t>
            </a:r>
            <a:r>
              <a:rPr lang="en-US" sz="3600" b="1" spc="-105" dirty="0">
                <a:solidFill>
                  <a:srgbClr val="002C73"/>
                </a:solidFill>
                <a:effectLst/>
                <a:ea typeface="Arial" panose="020B0604020202020204" pitchFamily="34" charset="0"/>
              </a:rPr>
              <a:t> </a:t>
            </a:r>
            <a:r>
              <a:rPr lang="en-US" sz="3600" b="1" dirty="0">
                <a:solidFill>
                  <a:srgbClr val="002C73"/>
                </a:solidFill>
                <a:effectLst/>
                <a:ea typeface="Arial" panose="020B0604020202020204" pitchFamily="34" charset="0"/>
              </a:rPr>
              <a:t>agenda</a:t>
            </a:r>
          </a:p>
          <a:p>
            <a:pPr indent="0">
              <a:buNone/>
            </a:pPr>
            <a:endParaRPr lang="en-US" sz="1800" b="1" dirty="0">
              <a:solidFill>
                <a:srgbClr val="002C73"/>
              </a:solidFill>
              <a:latin typeface="Calibri" panose="020F0502020204030204" pitchFamily="34" charset="0"/>
              <a:ea typeface="Arial" panose="020B0604020202020204" pitchFamily="34" charset="0"/>
            </a:endParaRPr>
          </a:p>
          <a:p>
            <a:pPr marL="342900" marR="0" lvl="0" indent="-342900">
              <a:spcBef>
                <a:spcPts val="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Accreditation Timeline</a:t>
            </a:r>
            <a:endParaRPr lang="en-US" sz="2400" dirty="0">
              <a:effectLst/>
              <a:latin typeface="Arial" panose="020B0604020202020204" pitchFamily="34" charset="0"/>
              <a:ea typeface="Arial" panose="020B0604020202020204" pitchFamily="34" charset="0"/>
            </a:endParaRP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a typeface="Arial" panose="020B0604020202020204" pitchFamily="34" charset="0"/>
              </a:rPr>
              <a:t>BPS Governance and Administration Review</a:t>
            </a: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Review QA calendar </a:t>
            </a: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a typeface="Arial" panose="020B0604020202020204" pitchFamily="34" charset="0"/>
              </a:rPr>
              <a:t>Review CQI Plan </a:t>
            </a:r>
            <a:endParaRPr lang="en-US" sz="2400" dirty="0">
              <a:effectLst/>
              <a:latin typeface="Arial" panose="020B0604020202020204" pitchFamily="34" charset="0"/>
              <a:ea typeface="Arial" panose="020B0604020202020204" pitchFamily="34" charset="0"/>
            </a:endParaRPr>
          </a:p>
          <a:p>
            <a:pPr marL="342900" marR="0" lvl="0" indent="-342900">
              <a:spcBef>
                <a:spcPts val="135"/>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Walkthrough of MIS related to Child Abuse and Neglect Reporting </a:t>
            </a:r>
            <a:endParaRPr lang="en-US" sz="2400" dirty="0">
              <a:effectLst/>
              <a:latin typeface="Arial" panose="020B0604020202020204" pitchFamily="34" charset="0"/>
              <a:ea typeface="Arial" panose="020B0604020202020204" pitchFamily="34" charset="0"/>
            </a:endParaRPr>
          </a:p>
          <a:p>
            <a:pPr marL="342900" marR="0" lvl="0" indent="-342900">
              <a:spcBef>
                <a:spcPts val="130"/>
              </a:spcBef>
              <a:spcAft>
                <a:spcPts val="0"/>
              </a:spcAft>
              <a:buClr>
                <a:srgbClr val="636469"/>
              </a:buClr>
              <a:buSzPts val="2600"/>
              <a:buFont typeface="Arial" panose="020B0604020202020204" pitchFamily="34" charset="0"/>
              <a:buChar char="•"/>
              <a:tabLst>
                <a:tab pos="1157605" algn="l"/>
                <a:tab pos="1158240" algn="l"/>
              </a:tabLst>
            </a:pPr>
            <a:r>
              <a:rPr lang="en-US" sz="2400" dirty="0">
                <a:solidFill>
                  <a:srgbClr val="636469"/>
                </a:solidFill>
                <a:effectLst/>
                <a:latin typeface="Arial" panose="020B0604020202020204" pitchFamily="34" charset="0"/>
                <a:ea typeface="Arial" panose="020B0604020202020204" pitchFamily="34" charset="0"/>
              </a:rPr>
              <a:t>Questions</a:t>
            </a:r>
            <a:endParaRPr lang="en-US" sz="24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21869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F3684-71A0-C77B-CBF2-CEBE616BB047}"/>
              </a:ext>
            </a:extLst>
          </p:cNvPr>
          <p:cNvSpPr>
            <a:spLocks noGrp="1"/>
          </p:cNvSpPr>
          <p:nvPr>
            <p:ph sz="quarter" idx="10"/>
          </p:nvPr>
        </p:nvSpPr>
        <p:spPr>
          <a:xfrm>
            <a:off x="235974" y="2819400"/>
            <a:ext cx="6518787" cy="1930400"/>
          </a:xfrm>
        </p:spPr>
        <p:txBody>
          <a:bodyPr/>
          <a:lstStyle/>
          <a:p>
            <a:r>
              <a:rPr lang="en-US" sz="4000" b="0" dirty="0"/>
              <a:t>Questions?</a:t>
            </a:r>
          </a:p>
          <a:p>
            <a:r>
              <a:rPr lang="en-US" sz="2400" b="0" dirty="0">
                <a:hlinkClick r:id="rId3">
                  <a:extLst>
                    <a:ext uri="{A12FA001-AC4F-418D-AE19-62706E023703}">
                      <ahyp:hlinkClr xmlns:ahyp="http://schemas.microsoft.com/office/drawing/2018/hyperlinkcolor" val="tx"/>
                    </a:ext>
                  </a:extLst>
                </a:hlinkClick>
              </a:rPr>
              <a:t>Allison.Contento@ocfs.ny.gov</a:t>
            </a:r>
            <a:endParaRPr lang="en-US" sz="2400" b="0" dirty="0"/>
          </a:p>
          <a:p>
            <a:r>
              <a:rPr lang="en-US" sz="2400" b="0" dirty="0">
                <a:hlinkClick r:id="rId4">
                  <a:extLst>
                    <a:ext uri="{A12FA001-AC4F-418D-AE19-62706E023703}">
                      <ahyp:hlinkClr xmlns:ahyp="http://schemas.microsoft.com/office/drawing/2018/hyperlinkcolor" val="tx"/>
                    </a:ext>
                  </a:extLst>
                </a:hlinkClick>
              </a:rPr>
              <a:t>Melanie.Schraa@ocfs.ny.gov</a:t>
            </a:r>
            <a:endParaRPr lang="en-US" sz="2400" b="0" dirty="0"/>
          </a:p>
          <a:p>
            <a:r>
              <a:rPr lang="en-US" sz="2400" b="0" dirty="0">
                <a:hlinkClick r:id="rId5">
                  <a:extLst>
                    <a:ext uri="{A12FA001-AC4F-418D-AE19-62706E023703}">
                      <ahyp:hlinkClr xmlns:ahyp="http://schemas.microsoft.com/office/drawing/2018/hyperlinkcolor" val="tx"/>
                    </a:ext>
                  </a:extLst>
                </a:hlinkClick>
              </a:rPr>
              <a:t>Suzan.Harry@ocfs.ny.gov</a:t>
            </a:r>
            <a:r>
              <a:rPr lang="en-US" sz="2400" b="0" dirty="0"/>
              <a:t> </a:t>
            </a:r>
          </a:p>
        </p:txBody>
      </p:sp>
      <p:sp>
        <p:nvSpPr>
          <p:cNvPr id="3" name="Content Placeholder 1">
            <a:extLst>
              <a:ext uri="{FF2B5EF4-FFF2-40B4-BE49-F238E27FC236}">
                <a16:creationId xmlns:a16="http://schemas.microsoft.com/office/drawing/2014/main" id="{3BB2D254-996A-FC84-A9A5-6F514D56E49A}"/>
              </a:ext>
            </a:extLst>
          </p:cNvPr>
          <p:cNvSpPr txBox="1">
            <a:spLocks/>
          </p:cNvSpPr>
          <p:nvPr/>
        </p:nvSpPr>
        <p:spPr>
          <a:xfrm>
            <a:off x="7541085" y="2022101"/>
            <a:ext cx="4069052" cy="2266950"/>
          </a:xfrm>
          <a:prstGeom prst="rect">
            <a:avLst/>
          </a:prstGeom>
        </p:spPr>
        <p:txBody>
          <a:bodyPr lIns="91440" tIns="45720" rIns="91440" bIns="45720" anchor="t"/>
          <a:lstStyle>
            <a:lvl1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endParaRPr lang="en-US" sz="1200" i="1" dirty="0"/>
          </a:p>
          <a:p>
            <a:pPr algn="ctr"/>
            <a:r>
              <a:rPr lang="en-US" sz="2800" i="1" dirty="0">
                <a:solidFill>
                  <a:srgbClr val="002D72"/>
                </a:solidFill>
                <a:latin typeface="Arial"/>
                <a:cs typeface="Arial"/>
              </a:rPr>
              <a:t>Supporting Families </a:t>
            </a:r>
            <a:endParaRPr lang="en-US" sz="2800" i="1" dirty="0">
              <a:solidFill>
                <a:srgbClr val="002D72"/>
              </a:solidFill>
            </a:endParaRPr>
          </a:p>
          <a:p>
            <a:pPr algn="ctr"/>
            <a:r>
              <a:rPr lang="en-US" sz="2800" i="1" dirty="0">
                <a:solidFill>
                  <a:srgbClr val="002D72"/>
                </a:solidFill>
                <a:latin typeface="Arial"/>
                <a:cs typeface="Arial"/>
              </a:rPr>
              <a:t>Right From the Start</a:t>
            </a:r>
          </a:p>
        </p:txBody>
      </p:sp>
      <p:pic>
        <p:nvPicPr>
          <p:cNvPr id="6" name="Picture 5">
            <a:extLst>
              <a:ext uri="{FF2B5EF4-FFF2-40B4-BE49-F238E27FC236}">
                <a16:creationId xmlns:a16="http://schemas.microsoft.com/office/drawing/2014/main" id="{C3917F42-0918-4960-AE6E-2618FB59C50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6502"/>
                    </a14:imgEffect>
                    <a14:imgEffect>
                      <a14:saturation sat="108000"/>
                    </a14:imgEffect>
                  </a14:imgLayer>
                </a14:imgProps>
              </a:ext>
            </a:extLst>
          </a:blip>
          <a:stretch>
            <a:fillRect/>
          </a:stretch>
        </p:blipFill>
        <p:spPr>
          <a:xfrm>
            <a:off x="7796117" y="2955535"/>
            <a:ext cx="3558988" cy="2890038"/>
          </a:xfrm>
          <a:prstGeom prst="rect">
            <a:avLst/>
          </a:prstGeom>
        </p:spPr>
      </p:pic>
    </p:spTree>
    <p:extLst>
      <p:ext uri="{BB962C8B-B14F-4D97-AF65-F5344CB8AC3E}">
        <p14:creationId xmlns:p14="http://schemas.microsoft.com/office/powerpoint/2010/main" val="399052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BF3E-D023-E5B0-916F-0B7AD432A3F0}"/>
              </a:ext>
            </a:extLst>
          </p:cNvPr>
          <p:cNvSpPr>
            <a:spLocks noGrp="1"/>
          </p:cNvSpPr>
          <p:nvPr>
            <p:ph type="title"/>
          </p:nvPr>
        </p:nvSpPr>
        <p:spPr/>
        <p:txBody>
          <a:bodyPr/>
          <a:lstStyle/>
          <a:p>
            <a:r>
              <a:rPr lang="en-US" dirty="0"/>
              <a:t>Accreditation Timeline - updates</a:t>
            </a:r>
          </a:p>
        </p:txBody>
      </p:sp>
      <p:pic>
        <p:nvPicPr>
          <p:cNvPr id="6" name="Content Placeholder 5" descr="Timeline&#10;&#10;Description automatically generated">
            <a:extLst>
              <a:ext uri="{FF2B5EF4-FFF2-40B4-BE49-F238E27FC236}">
                <a16:creationId xmlns:a16="http://schemas.microsoft.com/office/drawing/2014/main" id="{D789AB1B-2539-D283-C048-1E6F1FC789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808922"/>
            <a:ext cx="10972800" cy="3796748"/>
          </a:xfrm>
        </p:spPr>
      </p:pic>
      <p:pic>
        <p:nvPicPr>
          <p:cNvPr id="7" name="Graphic 6" descr="Checkmark with solid fill">
            <a:extLst>
              <a:ext uri="{FF2B5EF4-FFF2-40B4-BE49-F238E27FC236}">
                <a16:creationId xmlns:a16="http://schemas.microsoft.com/office/drawing/2014/main" id="{AB409C05-B97F-74D7-99E1-E59B3FE318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507" y="3250096"/>
            <a:ext cx="914400" cy="914400"/>
          </a:xfrm>
          <a:prstGeom prst="rect">
            <a:avLst/>
          </a:prstGeom>
        </p:spPr>
      </p:pic>
      <p:pic>
        <p:nvPicPr>
          <p:cNvPr id="8" name="Graphic 7" descr="Checkmark with solid fill">
            <a:extLst>
              <a:ext uri="{FF2B5EF4-FFF2-40B4-BE49-F238E27FC236}">
                <a16:creationId xmlns:a16="http://schemas.microsoft.com/office/drawing/2014/main" id="{283A4682-618A-2FE0-DF09-DD91F5F84E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0745" y="3191236"/>
            <a:ext cx="914400" cy="914400"/>
          </a:xfrm>
          <a:prstGeom prst="rect">
            <a:avLst/>
          </a:prstGeom>
        </p:spPr>
      </p:pic>
      <p:pic>
        <p:nvPicPr>
          <p:cNvPr id="9" name="Graphic 8" descr="Checkmark with solid fill">
            <a:extLst>
              <a:ext uri="{FF2B5EF4-FFF2-40B4-BE49-F238E27FC236}">
                <a16:creationId xmlns:a16="http://schemas.microsoft.com/office/drawing/2014/main" id="{FDE17BE3-F0B4-D127-E802-3085F00D7E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3932" y="3250096"/>
            <a:ext cx="914400" cy="914400"/>
          </a:xfrm>
          <a:prstGeom prst="rect">
            <a:avLst/>
          </a:prstGeom>
        </p:spPr>
      </p:pic>
      <p:pic>
        <p:nvPicPr>
          <p:cNvPr id="10" name="Graphic 9" descr="Checkmark with solid fill">
            <a:extLst>
              <a:ext uri="{FF2B5EF4-FFF2-40B4-BE49-F238E27FC236}">
                <a16:creationId xmlns:a16="http://schemas.microsoft.com/office/drawing/2014/main" id="{C6242389-B6F5-EA88-5394-3B54FAA8C6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689" y="3250096"/>
            <a:ext cx="914400" cy="914400"/>
          </a:xfrm>
          <a:prstGeom prst="rect">
            <a:avLst/>
          </a:prstGeom>
        </p:spPr>
      </p:pic>
      <p:pic>
        <p:nvPicPr>
          <p:cNvPr id="11" name="Graphic 10" descr="Checkmark with solid fill">
            <a:extLst>
              <a:ext uri="{FF2B5EF4-FFF2-40B4-BE49-F238E27FC236}">
                <a16:creationId xmlns:a16="http://schemas.microsoft.com/office/drawing/2014/main" id="{5A9D309A-A144-B253-8425-1FEEAF7145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5182" y="3284415"/>
            <a:ext cx="914400" cy="914400"/>
          </a:xfrm>
          <a:prstGeom prst="rect">
            <a:avLst/>
          </a:prstGeom>
        </p:spPr>
      </p:pic>
      <p:pic>
        <p:nvPicPr>
          <p:cNvPr id="12" name="Graphic 11" descr="Checkmark with solid fill">
            <a:extLst>
              <a:ext uri="{FF2B5EF4-FFF2-40B4-BE49-F238E27FC236}">
                <a16:creationId xmlns:a16="http://schemas.microsoft.com/office/drawing/2014/main" id="{CF047780-9027-8E6F-1FAF-A009A68410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8607" y="3280742"/>
            <a:ext cx="914400" cy="914400"/>
          </a:xfrm>
          <a:prstGeom prst="rect">
            <a:avLst/>
          </a:prstGeom>
        </p:spPr>
      </p:pic>
      <p:pic>
        <p:nvPicPr>
          <p:cNvPr id="13" name="Graphic 12" descr="Checkmark with solid fill">
            <a:extLst>
              <a:ext uri="{FF2B5EF4-FFF2-40B4-BE49-F238E27FC236}">
                <a16:creationId xmlns:a16="http://schemas.microsoft.com/office/drawing/2014/main" id="{72312458-9F4B-90D5-C6CB-D83F1C511A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3050" y="3250096"/>
            <a:ext cx="914400" cy="914400"/>
          </a:xfrm>
          <a:prstGeom prst="rect">
            <a:avLst/>
          </a:prstGeom>
        </p:spPr>
      </p:pic>
      <p:pic>
        <p:nvPicPr>
          <p:cNvPr id="14" name="Graphic 13" descr="Checkmark with solid fill">
            <a:extLst>
              <a:ext uri="{FF2B5EF4-FFF2-40B4-BE49-F238E27FC236}">
                <a16:creationId xmlns:a16="http://schemas.microsoft.com/office/drawing/2014/main" id="{DEA9CA63-1A95-4B48-5EC2-1327984216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6584" y="3318734"/>
            <a:ext cx="914400" cy="914400"/>
          </a:xfrm>
          <a:prstGeom prst="rect">
            <a:avLst/>
          </a:prstGeom>
        </p:spPr>
      </p:pic>
    </p:spTree>
    <p:extLst>
      <p:ext uri="{BB962C8B-B14F-4D97-AF65-F5344CB8AC3E}">
        <p14:creationId xmlns:p14="http://schemas.microsoft.com/office/powerpoint/2010/main" val="340822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609600" y="504896"/>
            <a:ext cx="10972800" cy="1700421"/>
          </a:xfrm>
        </p:spPr>
        <p:txBody>
          <a:bodyPr>
            <a:noAutofit/>
          </a:bodyPr>
          <a:lstStyle/>
          <a:p>
            <a:pPr algn="ctr"/>
            <a:r>
              <a:rPr lang="en-US" sz="3000" dirty="0"/>
              <a:t>Governance and Administration </a:t>
            </a:r>
            <a:br>
              <a:rPr lang="en-US" sz="3000" dirty="0"/>
            </a:br>
            <a:endParaRPr lang="en-US" sz="3000" dirty="0"/>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657350"/>
            <a:ext cx="10972800" cy="4162537"/>
          </a:xfrm>
        </p:spPr>
        <p:txBody>
          <a:bodyPr>
            <a:normAutofit lnSpcReduction="10000"/>
          </a:bodyPr>
          <a:lstStyle/>
          <a:p>
            <a:r>
              <a:rPr lang="en-US" sz="2000" b="1" dirty="0">
                <a:solidFill>
                  <a:schemeClr val="tx2"/>
                </a:solidFill>
              </a:rPr>
              <a:t>GA-1A Organization and Function of Community Advisory Board: </a:t>
            </a:r>
            <a:r>
              <a:rPr lang="en-US" sz="1800" dirty="0">
                <a:solidFill>
                  <a:schemeClr val="tx2"/>
                </a:solidFill>
              </a:rPr>
              <a:t>Self Study requires you to submit </a:t>
            </a:r>
            <a:r>
              <a:rPr lang="en-US" sz="1800" dirty="0">
                <a:solidFill>
                  <a:schemeClr val="tx2"/>
                </a:solidFill>
                <a:effectLst/>
                <a:latin typeface="Arial" panose="020B0604020202020204" pitchFamily="34" charset="0"/>
                <a:ea typeface="Arial" panose="020B0604020202020204" pitchFamily="34" charset="0"/>
              </a:rPr>
              <a:t>a narrative, policy or bylaw describing the community advisory board’s role in advising with regards to planning, implementation, and evaluation of site activities. This is in your Annual Service Review already. </a:t>
            </a:r>
          </a:p>
          <a:p>
            <a:pPr marL="0" indent="0">
              <a:buNone/>
            </a:pPr>
            <a:endParaRPr lang="en-US" sz="1800" dirty="0">
              <a:solidFill>
                <a:schemeClr val="tx1"/>
              </a:solidFill>
              <a:effectLst/>
              <a:latin typeface="Arial" panose="020B0604020202020204" pitchFamily="34" charset="0"/>
              <a:ea typeface="Arial" panose="020B0604020202020204" pitchFamily="34" charset="0"/>
            </a:endParaRPr>
          </a:p>
          <a:p>
            <a:r>
              <a:rPr lang="en-US" sz="2000" b="1" dirty="0">
                <a:solidFill>
                  <a:schemeClr val="tx2"/>
                </a:solidFill>
                <a:ea typeface="Arial" panose="020B0604020202020204" pitchFamily="34" charset="0"/>
              </a:rPr>
              <a:t>GA-1B</a:t>
            </a:r>
            <a:r>
              <a:rPr lang="en-US" sz="2000" dirty="0">
                <a:solidFill>
                  <a:schemeClr val="tx2"/>
                </a:solidFill>
                <a:ea typeface="Arial" panose="020B0604020202020204" pitchFamily="34" charset="0"/>
              </a:rPr>
              <a:t> </a:t>
            </a:r>
            <a:r>
              <a:rPr lang="en-US" sz="2000" b="1" dirty="0">
                <a:solidFill>
                  <a:schemeClr val="tx2"/>
                </a:solidFill>
                <a:effectLst/>
                <a:latin typeface="Arial" panose="020B0604020202020204" pitchFamily="34" charset="0"/>
                <a:ea typeface="Arial" panose="020B0604020202020204" pitchFamily="34" charset="0"/>
              </a:rPr>
              <a:t>Advisory with Wide Range of Skills &amp; Knowledge: </a:t>
            </a:r>
            <a:r>
              <a:rPr lang="en-US" sz="1800" dirty="0">
                <a:solidFill>
                  <a:schemeClr val="tx2"/>
                </a:solidFill>
              </a:rPr>
              <a:t>Self Study requires you to submit </a:t>
            </a:r>
            <a:r>
              <a:rPr lang="en-US" sz="1800" dirty="0">
                <a:solidFill>
                  <a:schemeClr val="tx2"/>
                </a:solidFill>
                <a:effectLst/>
                <a:latin typeface="Arial" panose="020B0604020202020204" pitchFamily="34" charset="0"/>
                <a:ea typeface="Arial" panose="020B0604020202020204" pitchFamily="34" charset="0"/>
              </a:rPr>
              <a:t>the roster for your community advisory board which includes organization affiliation(s) and a summary of skills, knowledge, and abilities to effectively serve the interest of the community. This is in your Annual Service Review already. </a:t>
            </a:r>
          </a:p>
          <a:p>
            <a:pPr marL="0" indent="0">
              <a:buNone/>
            </a:pPr>
            <a:endParaRPr lang="en-US" sz="1800" dirty="0">
              <a:solidFill>
                <a:schemeClr val="tx1"/>
              </a:solidFill>
              <a:effectLst/>
              <a:latin typeface="Arial" panose="020B0604020202020204" pitchFamily="34" charset="0"/>
              <a:ea typeface="Arial" panose="020B0604020202020204" pitchFamily="34" charset="0"/>
            </a:endParaRPr>
          </a:p>
          <a:p>
            <a:r>
              <a:rPr lang="en-US" sz="2000" b="1" dirty="0">
                <a:solidFill>
                  <a:schemeClr val="tx2"/>
                </a:solidFill>
                <a:effectLst/>
                <a:ea typeface="Calibri" panose="020F0502020204030204" pitchFamily="34" charset="0"/>
              </a:rPr>
              <a:t>GA1-C</a:t>
            </a:r>
            <a:r>
              <a:rPr lang="en-US" sz="2000" dirty="0">
                <a:solidFill>
                  <a:schemeClr val="tx2"/>
                </a:solidFill>
                <a:effectLst/>
                <a:ea typeface="Calibri" panose="020F0502020204030204" pitchFamily="34" charset="0"/>
              </a:rPr>
              <a:t> </a:t>
            </a:r>
            <a:r>
              <a:rPr lang="en-US" sz="2000" b="1" dirty="0">
                <a:solidFill>
                  <a:schemeClr val="tx2"/>
                </a:solidFill>
                <a:effectLst/>
                <a:ea typeface="Arial" panose="020B0604020202020204" pitchFamily="34" charset="0"/>
              </a:rPr>
              <a:t>Program Manager and Community Advisory Board Work Effectively: </a:t>
            </a:r>
            <a:r>
              <a:rPr lang="en-US" sz="1800" dirty="0">
                <a:solidFill>
                  <a:schemeClr val="tx2"/>
                </a:solidFill>
              </a:rPr>
              <a:t>Self Study requires you to </a:t>
            </a:r>
            <a:r>
              <a:rPr lang="en-US" sz="1800" dirty="0">
                <a:solidFill>
                  <a:schemeClr val="tx2"/>
                </a:solidFill>
                <a:effectLst/>
                <a:ea typeface="Arial" panose="020B0604020202020204" pitchFamily="34" charset="0"/>
              </a:rPr>
              <a:t>submit a narrative describing how the program manager partners with the community advisory board by providing members site information for each meeting and engages them in advising site operations. </a:t>
            </a:r>
            <a:r>
              <a:rPr lang="en-US" sz="1800" dirty="0">
                <a:solidFill>
                  <a:schemeClr val="tx2"/>
                </a:solidFill>
                <a:effectLst/>
                <a:latin typeface="Arial" panose="020B0604020202020204" pitchFamily="34" charset="0"/>
                <a:ea typeface="Arial" panose="020B0604020202020204" pitchFamily="34" charset="0"/>
              </a:rPr>
              <a:t>This is in your Annual Service Review already. </a:t>
            </a:r>
          </a:p>
          <a:p>
            <a:endParaRPr lang="en-US" sz="1800" dirty="0">
              <a:effectLs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2000" dirty="0">
              <a:solidFill>
                <a:schemeClr val="tx1"/>
              </a:solidFill>
              <a:effectLst/>
              <a:latin typeface="Arial" panose="020B0604020202020204" pitchFamily="34" charset="0"/>
              <a:ea typeface="Arial" panose="020B0604020202020204" pitchFamily="34" charset="0"/>
            </a:endParaRPr>
          </a:p>
          <a:p>
            <a:endParaRPr lang="en-US" sz="2000" dirty="0">
              <a:solidFill>
                <a:schemeClr val="tx1"/>
              </a:solidFill>
              <a:effectLst/>
              <a:latin typeface="Calibri" panose="020F0502020204030204" pitchFamily="34" charset="0"/>
              <a:ea typeface="Calibri" panose="020F0502020204030204" pitchFamily="34" charset="0"/>
            </a:endParaRPr>
          </a:p>
          <a:p>
            <a:endParaRPr lang="en-US" sz="2000" dirty="0">
              <a:solidFill>
                <a:schemeClr val="tx1"/>
              </a:solidFill>
            </a:endParaRPr>
          </a:p>
          <a:p>
            <a:pPr marL="0" indent="0" algn="ctr">
              <a:buNone/>
            </a:pPr>
            <a:endParaRPr lang="en-US" sz="5400" dirty="0">
              <a:solidFill>
                <a:schemeClr val="tx2"/>
              </a:solidFill>
            </a:endParaRPr>
          </a:p>
        </p:txBody>
      </p:sp>
      <p:pic>
        <p:nvPicPr>
          <p:cNvPr id="5" name="Graphic 4" descr="Checkmark with solid fill">
            <a:extLst>
              <a:ext uri="{FF2B5EF4-FFF2-40B4-BE49-F238E27FC236}">
                <a16:creationId xmlns:a16="http://schemas.microsoft.com/office/drawing/2014/main" id="{7D6974BC-8F77-9C07-EA03-D7D81C774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514" y="1231751"/>
            <a:ext cx="914400" cy="914400"/>
          </a:xfrm>
          <a:prstGeom prst="rect">
            <a:avLst/>
          </a:prstGeom>
        </p:spPr>
      </p:pic>
      <p:pic>
        <p:nvPicPr>
          <p:cNvPr id="6" name="Graphic 5" descr="Checkmark with solid fill">
            <a:extLst>
              <a:ext uri="{FF2B5EF4-FFF2-40B4-BE49-F238E27FC236}">
                <a16:creationId xmlns:a16="http://schemas.microsoft.com/office/drawing/2014/main" id="{6F247AAE-66D5-F774-D4B7-10B3130146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514" y="2543175"/>
            <a:ext cx="914400" cy="914400"/>
          </a:xfrm>
          <a:prstGeom prst="rect">
            <a:avLst/>
          </a:prstGeom>
        </p:spPr>
      </p:pic>
      <p:pic>
        <p:nvPicPr>
          <p:cNvPr id="7" name="Graphic 6" descr="Checkmark with solid fill">
            <a:extLst>
              <a:ext uri="{FF2B5EF4-FFF2-40B4-BE49-F238E27FC236}">
                <a16:creationId xmlns:a16="http://schemas.microsoft.com/office/drawing/2014/main" id="{555EC9BA-6505-FBB9-03C6-201D8CD34E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514" y="3883174"/>
            <a:ext cx="914400" cy="914400"/>
          </a:xfrm>
          <a:prstGeom prst="rect">
            <a:avLst/>
          </a:prstGeom>
        </p:spPr>
      </p:pic>
    </p:spTree>
    <p:extLst>
      <p:ext uri="{BB962C8B-B14F-4D97-AF65-F5344CB8AC3E}">
        <p14:creationId xmlns:p14="http://schemas.microsoft.com/office/powerpoint/2010/main" val="420097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609600" y="504896"/>
            <a:ext cx="10972800" cy="1700421"/>
          </a:xfrm>
        </p:spPr>
        <p:txBody>
          <a:bodyPr>
            <a:noAutofit/>
          </a:bodyPr>
          <a:lstStyle/>
          <a:p>
            <a:pPr algn="ctr"/>
            <a:r>
              <a:rPr lang="en-US" sz="3000" dirty="0"/>
              <a:t>Governance and Administration </a:t>
            </a:r>
            <a:br>
              <a:rPr lang="en-US" sz="3000" dirty="0"/>
            </a:br>
            <a:endParaRPr lang="en-US" sz="3000" dirty="0"/>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657350"/>
            <a:ext cx="10972800" cy="4162537"/>
          </a:xfrm>
        </p:spPr>
        <p:txBody>
          <a:bodyPr>
            <a:normAutofit/>
          </a:bodyPr>
          <a:lstStyle/>
          <a:p>
            <a:r>
              <a:rPr lang="en-US" sz="2400" b="1" dirty="0">
                <a:solidFill>
                  <a:schemeClr val="tx2"/>
                </a:solidFill>
              </a:rPr>
              <a:t>GA-2A Quality Assurance Plan: </a:t>
            </a:r>
            <a:r>
              <a:rPr lang="en-US" sz="2000" dirty="0">
                <a:solidFill>
                  <a:schemeClr val="tx2"/>
                </a:solidFill>
              </a:rPr>
              <a:t>Self Study requires you to submit a Quality Assurance Plan. This is policy GA-2A and include Quality Assurance Activity Calendar that is part of the reference table. </a:t>
            </a:r>
          </a:p>
          <a:p>
            <a:pPr marL="0" indent="0">
              <a:buNone/>
            </a:pPr>
            <a:endParaRPr lang="en-US" sz="1800" dirty="0">
              <a:solidFill>
                <a:schemeClr val="tx2"/>
              </a:solidFill>
              <a:effectLst/>
              <a:latin typeface="Arial" panose="020B0604020202020204" pitchFamily="34" charset="0"/>
              <a:ea typeface="Arial" panose="020B0604020202020204" pitchFamily="34" charset="0"/>
            </a:endParaRPr>
          </a:p>
          <a:p>
            <a:r>
              <a:rPr lang="en-US" sz="2400" b="1" dirty="0">
                <a:solidFill>
                  <a:schemeClr val="tx2"/>
                </a:solidFill>
                <a:ea typeface="Arial" panose="020B0604020202020204" pitchFamily="34" charset="0"/>
              </a:rPr>
              <a:t>GA-2B</a:t>
            </a:r>
            <a:r>
              <a:rPr lang="en-US" sz="2400" dirty="0">
                <a:solidFill>
                  <a:schemeClr val="tx2"/>
                </a:solidFill>
                <a:ea typeface="Arial" panose="020B0604020202020204" pitchFamily="34" charset="0"/>
              </a:rPr>
              <a:t> </a:t>
            </a:r>
            <a:r>
              <a:rPr lang="en-US" sz="2400" b="1" dirty="0">
                <a:solidFill>
                  <a:schemeClr val="tx2"/>
                </a:solidFill>
                <a:effectLst/>
                <a:latin typeface="Arial" panose="020B0604020202020204" pitchFamily="34" charset="0"/>
                <a:ea typeface="Arial" panose="020B0604020202020204" pitchFamily="34" charset="0"/>
              </a:rPr>
              <a:t>Quality Improvement Plan: </a:t>
            </a:r>
            <a:r>
              <a:rPr lang="en-US" sz="2000" dirty="0">
                <a:solidFill>
                  <a:schemeClr val="tx2"/>
                </a:solidFill>
              </a:rPr>
              <a:t>Self Study requires you to submit your quality Improvement Plan. </a:t>
            </a:r>
            <a:endParaRPr lang="en-US" sz="2000" dirty="0">
              <a:effectLs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2000" dirty="0">
              <a:solidFill>
                <a:schemeClr val="tx1"/>
              </a:solidFill>
              <a:effectLst/>
              <a:latin typeface="Arial" panose="020B0604020202020204" pitchFamily="34" charset="0"/>
              <a:ea typeface="Arial" panose="020B0604020202020204" pitchFamily="34" charset="0"/>
            </a:endParaRPr>
          </a:p>
          <a:p>
            <a:endParaRPr lang="en-US" sz="2000" dirty="0">
              <a:solidFill>
                <a:schemeClr val="tx1"/>
              </a:solidFill>
              <a:effectLst/>
              <a:latin typeface="Calibri" panose="020F0502020204030204" pitchFamily="34" charset="0"/>
              <a:ea typeface="Calibri" panose="020F0502020204030204" pitchFamily="34" charset="0"/>
            </a:endParaRPr>
          </a:p>
          <a:p>
            <a:endParaRPr lang="en-US" sz="2000" dirty="0">
              <a:solidFill>
                <a:schemeClr val="tx1"/>
              </a:solidFill>
            </a:endParaRPr>
          </a:p>
          <a:p>
            <a:pPr marL="0" indent="0" algn="ctr">
              <a:buNone/>
            </a:pPr>
            <a:endParaRPr lang="en-US" sz="5400" dirty="0">
              <a:solidFill>
                <a:schemeClr val="tx2"/>
              </a:solidFill>
            </a:endParaRPr>
          </a:p>
        </p:txBody>
      </p:sp>
      <p:pic>
        <p:nvPicPr>
          <p:cNvPr id="5" name="Graphic 4" descr="Checkmark with solid fill">
            <a:extLst>
              <a:ext uri="{FF2B5EF4-FFF2-40B4-BE49-F238E27FC236}">
                <a16:creationId xmlns:a16="http://schemas.microsoft.com/office/drawing/2014/main" id="{7D6974BC-8F77-9C07-EA03-D7D81C7744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282" y="1200150"/>
            <a:ext cx="914400" cy="914400"/>
          </a:xfrm>
          <a:prstGeom prst="rect">
            <a:avLst/>
          </a:prstGeom>
        </p:spPr>
      </p:pic>
      <p:pic>
        <p:nvPicPr>
          <p:cNvPr id="8" name="Picture 7" descr="A green street sign&#10;&#10;Description automatically generated with low confidence">
            <a:extLst>
              <a:ext uri="{FF2B5EF4-FFF2-40B4-BE49-F238E27FC236}">
                <a16:creationId xmlns:a16="http://schemas.microsoft.com/office/drawing/2014/main" id="{1515A19A-A21A-F645-BA4E-8A21835731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73328" y="4352624"/>
            <a:ext cx="5532447" cy="1962095"/>
          </a:xfrm>
          <a:prstGeom prst="rect">
            <a:avLst/>
          </a:prstGeom>
        </p:spPr>
      </p:pic>
      <p:sp>
        <p:nvSpPr>
          <p:cNvPr id="9" name="TextBox 8">
            <a:extLst>
              <a:ext uri="{FF2B5EF4-FFF2-40B4-BE49-F238E27FC236}">
                <a16:creationId xmlns:a16="http://schemas.microsoft.com/office/drawing/2014/main" id="{DF7566B4-B3C4-57FA-BC66-4268CD25C224}"/>
              </a:ext>
            </a:extLst>
          </p:cNvPr>
          <p:cNvSpPr txBox="1"/>
          <p:nvPr/>
        </p:nvSpPr>
        <p:spPr>
          <a:xfrm>
            <a:off x="952500" y="6991350"/>
            <a:ext cx="7829550" cy="230832"/>
          </a:xfrm>
          <a:prstGeom prst="rect">
            <a:avLst/>
          </a:prstGeom>
          <a:noFill/>
        </p:spPr>
        <p:txBody>
          <a:bodyPr wrap="square" rtlCol="0">
            <a:spAutoFit/>
          </a:bodyPr>
          <a:lstStyle/>
          <a:p>
            <a:r>
              <a:rPr lang="en-US" sz="900">
                <a:hlinkClick r:id="rId6" tooltip="https://www.picserver.org/highway-signs2/i/improvement.html"/>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170069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9C32-C6F9-CF34-A3BB-F8D385C07892}"/>
              </a:ext>
            </a:extLst>
          </p:cNvPr>
          <p:cNvSpPr>
            <a:spLocks noGrp="1"/>
          </p:cNvSpPr>
          <p:nvPr>
            <p:ph type="title"/>
          </p:nvPr>
        </p:nvSpPr>
        <p:spPr/>
        <p:txBody>
          <a:bodyPr/>
          <a:lstStyle/>
          <a:p>
            <a:pPr algn="ctr"/>
            <a:r>
              <a:rPr lang="en-US" sz="4800" dirty="0"/>
              <a:t>Governance and Administration</a:t>
            </a:r>
            <a:endParaRPr lang="en-US" dirty="0"/>
          </a:p>
        </p:txBody>
      </p:sp>
      <p:sp>
        <p:nvSpPr>
          <p:cNvPr id="3" name="Content Placeholder 2">
            <a:extLst>
              <a:ext uri="{FF2B5EF4-FFF2-40B4-BE49-F238E27FC236}">
                <a16:creationId xmlns:a16="http://schemas.microsoft.com/office/drawing/2014/main" id="{C1D713E9-9D91-CDA7-FC78-A9AC8F1CAB7A}"/>
              </a:ext>
            </a:extLst>
          </p:cNvPr>
          <p:cNvSpPr>
            <a:spLocks noGrp="1"/>
          </p:cNvSpPr>
          <p:nvPr>
            <p:ph idx="1"/>
          </p:nvPr>
        </p:nvSpPr>
        <p:spPr/>
        <p:txBody>
          <a:bodyPr/>
          <a:lstStyle/>
          <a:p>
            <a:r>
              <a:rPr lang="en-US" dirty="0">
                <a:solidFill>
                  <a:schemeClr val="tx2"/>
                </a:solidFill>
              </a:rPr>
              <a:t>Let's look at the updated Internal Quality Assurance Calendar and CQI sample plan</a:t>
            </a: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p:txBody>
      </p:sp>
      <p:pic>
        <p:nvPicPr>
          <p:cNvPr id="10" name="Picture 9" descr="A picture containing cup, tool, scissors, spectacles&#10;&#10;Description automatically generated">
            <a:extLst>
              <a:ext uri="{FF2B5EF4-FFF2-40B4-BE49-F238E27FC236}">
                <a16:creationId xmlns:a16="http://schemas.microsoft.com/office/drawing/2014/main" id="{285DD0C2-2ECF-085E-6873-571D2AD244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65373" y="3299254"/>
            <a:ext cx="3546389" cy="3635090"/>
          </a:xfrm>
          <a:prstGeom prst="rect">
            <a:avLst/>
          </a:prstGeom>
        </p:spPr>
      </p:pic>
    </p:spTree>
    <p:extLst>
      <p:ext uri="{BB962C8B-B14F-4D97-AF65-F5344CB8AC3E}">
        <p14:creationId xmlns:p14="http://schemas.microsoft.com/office/powerpoint/2010/main" val="412593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609600" y="504896"/>
            <a:ext cx="10972800" cy="1700421"/>
          </a:xfrm>
        </p:spPr>
        <p:txBody>
          <a:bodyPr>
            <a:noAutofit/>
          </a:bodyPr>
          <a:lstStyle/>
          <a:p>
            <a:pPr algn="ctr"/>
            <a:r>
              <a:rPr lang="en-US" sz="3000" dirty="0"/>
              <a:t>Governance and Administration </a:t>
            </a:r>
            <a:br>
              <a:rPr lang="en-US" sz="3000" dirty="0"/>
            </a:br>
            <a:endParaRPr lang="en-US" sz="3000" dirty="0"/>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947134"/>
            <a:ext cx="10972800" cy="3872753"/>
          </a:xfrm>
        </p:spPr>
        <p:txBody>
          <a:bodyPr>
            <a:normAutofit/>
          </a:bodyPr>
          <a:lstStyle/>
          <a:p>
            <a:r>
              <a:rPr lang="en-US" sz="2000" b="1" dirty="0">
                <a:solidFill>
                  <a:schemeClr val="tx2"/>
                </a:solidFill>
              </a:rPr>
              <a:t>GA-3A Policy on Family Rights and Confidentiality: </a:t>
            </a:r>
            <a:r>
              <a:rPr lang="en-US" sz="1800" dirty="0">
                <a:solidFill>
                  <a:schemeClr val="tx2"/>
                </a:solidFill>
              </a:rPr>
              <a:t>HFNY Policy has all required items to meet the policy requirements. </a:t>
            </a:r>
          </a:p>
          <a:p>
            <a:pPr marL="0" indent="0">
              <a:buNone/>
            </a:pPr>
            <a:endParaRPr lang="en-US" sz="1800" dirty="0">
              <a:solidFill>
                <a:srgbClr val="FF0000"/>
              </a:solidFill>
            </a:endParaRPr>
          </a:p>
          <a:p>
            <a:r>
              <a:rPr lang="en-US" sz="2000" b="1" dirty="0">
                <a:solidFill>
                  <a:schemeClr val="tx2"/>
                </a:solidFill>
              </a:rPr>
              <a:t>GA-3B</a:t>
            </a:r>
            <a:r>
              <a:rPr lang="en-US" sz="2000" dirty="0">
                <a:solidFill>
                  <a:schemeClr val="tx2"/>
                </a:solidFill>
              </a:rPr>
              <a:t> </a:t>
            </a:r>
            <a:r>
              <a:rPr lang="en-US" sz="2000" b="1" dirty="0">
                <a:solidFill>
                  <a:schemeClr val="tx2"/>
                </a:solidFill>
              </a:rPr>
              <a:t>Family Rights and Confidentiality: </a:t>
            </a:r>
            <a:r>
              <a:rPr lang="en-US" sz="1800" b="1" dirty="0">
                <a:solidFill>
                  <a:srgbClr val="FF0000"/>
                </a:solidFill>
              </a:rPr>
              <a:t>(Essential Standard) Not a self study item but r</a:t>
            </a:r>
            <a:r>
              <a:rPr lang="en-US" sz="1800" dirty="0">
                <a:solidFill>
                  <a:srgbClr val="FF0000"/>
                </a:solidFill>
              </a:rPr>
              <a:t>eminder- </a:t>
            </a:r>
            <a:r>
              <a:rPr lang="en-US" sz="1800" dirty="0">
                <a:solidFill>
                  <a:schemeClr val="tx2"/>
                </a:solidFill>
                <a:effectLst/>
                <a:latin typeface="Arial" panose="020B0604020202020204" pitchFamily="34" charset="0"/>
                <a:ea typeface="Calibri" panose="020F0502020204030204" pitchFamily="34" charset="0"/>
              </a:rPr>
              <a:t>HFNY programs are now required to use this form with all newly enrolled families as of April 20, 2023. For existing families, programs will need to have enrolled families sign this updated form to replace the current form your program is using. We ask that all existing families have the new HFNY Service Agreement and Rights and Confidentiality form signed by </a:t>
            </a:r>
            <a:r>
              <a:rPr lang="en-US" sz="1800" b="1" dirty="0">
                <a:solidFill>
                  <a:schemeClr val="tx2"/>
                </a:solidFill>
                <a:effectLst/>
                <a:latin typeface="Arial" panose="020B0604020202020204" pitchFamily="34" charset="0"/>
                <a:ea typeface="Calibri" panose="020F0502020204030204" pitchFamily="34" charset="0"/>
              </a:rPr>
              <a:t>August 14, 2023</a:t>
            </a:r>
            <a:r>
              <a:rPr lang="en-US" sz="1800" dirty="0">
                <a:solidFill>
                  <a:schemeClr val="tx2"/>
                </a:solidFill>
                <a:effectLst/>
                <a:latin typeface="Arial" panose="020B0604020202020204" pitchFamily="34" charset="0"/>
                <a:ea typeface="Calibri" panose="020F0502020204030204" pitchFamily="34" charset="0"/>
              </a:rPr>
              <a:t>.  </a:t>
            </a:r>
            <a:r>
              <a:rPr lang="en-US" sz="1800" dirty="0">
                <a:solidFill>
                  <a:schemeClr val="tx2"/>
                </a:solidFill>
              </a:rPr>
              <a:t>HFNY Rights and Confidentiality 4.3.23 For Distribution</a:t>
            </a:r>
            <a:r>
              <a:rPr lang="en-US" sz="1600" dirty="0">
                <a:solidFill>
                  <a:schemeClr val="tx2"/>
                </a:solidFill>
                <a:latin typeface="Calibri" panose="020F0502020204030204" pitchFamily="34" charset="0"/>
              </a:rPr>
              <a:t>. </a:t>
            </a:r>
            <a:r>
              <a:rPr lang="en-US" sz="1800" dirty="0">
                <a:solidFill>
                  <a:schemeClr val="tx2"/>
                </a:solidFill>
                <a:effectLst/>
                <a:ea typeface="Calibri" panose="020F0502020204030204" pitchFamily="34" charset="0"/>
              </a:rPr>
              <a:t>HFNY Service Agreement, and the Rights and Confidentiality form has been translated into different languages. Programs can download the documents from the MIS</a:t>
            </a:r>
            <a:r>
              <a:rPr lang="en-US" sz="1800" dirty="0">
                <a:solidFill>
                  <a:schemeClr val="tx2"/>
                </a:solidFill>
                <a:ea typeface="Calibri" panose="020F0502020204030204" pitchFamily="34" charset="0"/>
              </a:rPr>
              <a:t>. </a:t>
            </a:r>
            <a:r>
              <a:rPr lang="en-US" sz="1800" dirty="0">
                <a:solidFill>
                  <a:schemeClr val="tx2"/>
                </a:solidFill>
                <a:effectLst/>
                <a:ea typeface="Calibri" panose="020F0502020204030204" pitchFamily="34" charset="0"/>
              </a:rPr>
              <a:t>To find them,  go to Help and Docs, click on Paper Forms and add HFNY Rights to the search box.  That should bring all 5 documents and </a:t>
            </a:r>
            <a:r>
              <a:rPr lang="en-US" sz="1800" dirty="0">
                <a:solidFill>
                  <a:schemeClr val="tx2"/>
                </a:solidFill>
                <a:ea typeface="Calibri" panose="020F0502020204030204" pitchFamily="34" charset="0"/>
              </a:rPr>
              <a:t>you </a:t>
            </a:r>
            <a:r>
              <a:rPr lang="en-US" sz="1800" dirty="0">
                <a:solidFill>
                  <a:schemeClr val="tx2"/>
                </a:solidFill>
                <a:effectLst/>
                <a:ea typeface="Calibri" panose="020F0502020204030204" pitchFamily="34" charset="0"/>
              </a:rPr>
              <a:t>can select the appropriate language to download.</a:t>
            </a:r>
          </a:p>
          <a:p>
            <a:endParaRPr lang="en-US" sz="1800" dirty="0">
              <a:solidFill>
                <a:schemeClr val="tx1"/>
              </a:solidFill>
              <a:effectLst/>
              <a:ea typeface="Calibri" panose="020F0502020204030204" pitchFamily="34" charset="0"/>
            </a:endParaRPr>
          </a:p>
          <a:p>
            <a:endParaRPr lang="en-US" sz="1800" b="1" dirty="0">
              <a:solidFill>
                <a:srgbClr val="FF0000"/>
              </a:solidFill>
            </a:endParaRPr>
          </a:p>
          <a:p>
            <a:endParaRPr lang="en-US" sz="1800" b="1" dirty="0">
              <a:solidFill>
                <a:srgbClr val="FF0000"/>
              </a:solidFill>
              <a:effectLst/>
              <a:latin typeface="Arial" panose="020B0604020202020204" pitchFamily="34" charset="0"/>
              <a:ea typeface="Arial" panose="020B0604020202020204" pitchFamily="34" charset="0"/>
            </a:endParaRPr>
          </a:p>
          <a:p>
            <a:endParaRPr lang="en-US" sz="1800" dirty="0">
              <a:solidFill>
                <a:srgbClr val="FF0000"/>
              </a:solidFill>
              <a:effectLst/>
              <a:latin typeface="Arial" panose="020B0604020202020204" pitchFamily="34" charset="0"/>
              <a:ea typeface="Arial" panose="020B0604020202020204" pitchFamily="34" charset="0"/>
            </a:endParaRPr>
          </a:p>
          <a:p>
            <a:endParaRPr lang="en-US" sz="1800" dirty="0">
              <a:effectLst/>
              <a:latin typeface="Calibri" panose="020F0502020204030204" pitchFamily="34" charset="0"/>
              <a:ea typeface="Calibri" panose="020F0502020204030204" pitchFamily="34" charset="0"/>
            </a:endParaRPr>
          </a:p>
          <a:p>
            <a:endParaRPr lang="en-US" sz="2000" dirty="0">
              <a:solidFill>
                <a:schemeClr val="tx1"/>
              </a:solidFill>
              <a:effectLst/>
              <a:latin typeface="Arial" panose="020B0604020202020204" pitchFamily="34" charset="0"/>
              <a:ea typeface="Arial" panose="020B0604020202020204" pitchFamily="34" charset="0"/>
            </a:endParaRPr>
          </a:p>
          <a:p>
            <a:endParaRPr lang="en-US" sz="2000" dirty="0">
              <a:solidFill>
                <a:schemeClr val="tx1"/>
              </a:solidFill>
              <a:effectLst/>
              <a:latin typeface="Calibri" panose="020F0502020204030204" pitchFamily="34" charset="0"/>
              <a:ea typeface="Calibri" panose="020F0502020204030204" pitchFamily="34" charset="0"/>
            </a:endParaRPr>
          </a:p>
          <a:p>
            <a:endParaRPr lang="en-US" sz="2000" dirty="0">
              <a:solidFill>
                <a:schemeClr val="tx1"/>
              </a:solidFill>
            </a:endParaRPr>
          </a:p>
          <a:p>
            <a:pPr marL="0" indent="0" algn="ctr">
              <a:buNone/>
            </a:pPr>
            <a:endParaRPr lang="en-US" sz="5400" dirty="0">
              <a:solidFill>
                <a:schemeClr val="tx2"/>
              </a:solidFill>
            </a:endParaRPr>
          </a:p>
        </p:txBody>
      </p:sp>
      <p:pic>
        <p:nvPicPr>
          <p:cNvPr id="4" name="Graphic 3" descr="Checkmark with solid fill">
            <a:extLst>
              <a:ext uri="{FF2B5EF4-FFF2-40B4-BE49-F238E27FC236}">
                <a16:creationId xmlns:a16="http://schemas.microsoft.com/office/drawing/2014/main" id="{42F9BA4C-677C-901C-DFF1-B3F555852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857" y="1489934"/>
            <a:ext cx="914400" cy="914400"/>
          </a:xfrm>
          <a:prstGeom prst="rect">
            <a:avLst/>
          </a:prstGeom>
        </p:spPr>
      </p:pic>
    </p:spTree>
    <p:extLst>
      <p:ext uri="{BB962C8B-B14F-4D97-AF65-F5344CB8AC3E}">
        <p14:creationId xmlns:p14="http://schemas.microsoft.com/office/powerpoint/2010/main" val="35774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609600" y="504896"/>
            <a:ext cx="10972800" cy="1700421"/>
          </a:xfrm>
        </p:spPr>
        <p:txBody>
          <a:bodyPr>
            <a:noAutofit/>
          </a:bodyPr>
          <a:lstStyle/>
          <a:p>
            <a:pPr algn="ctr"/>
            <a:r>
              <a:rPr lang="en-US" sz="3000" dirty="0"/>
              <a:t>Governance and Administration </a:t>
            </a:r>
            <a:br>
              <a:rPr lang="en-US" sz="3000" dirty="0"/>
            </a:br>
            <a:endParaRPr lang="en-US" sz="3000" dirty="0"/>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438275"/>
            <a:ext cx="10972800" cy="4695825"/>
          </a:xfrm>
        </p:spPr>
        <p:txBody>
          <a:bodyPr>
            <a:normAutofit/>
          </a:bodyPr>
          <a:lstStyle/>
          <a:p>
            <a:endParaRPr lang="en-US" sz="1800" dirty="0">
              <a:solidFill>
                <a:schemeClr val="tx1"/>
              </a:solidFill>
              <a:effectLst/>
              <a:ea typeface="Calibri" panose="020F0502020204030204" pitchFamily="34" charset="0"/>
            </a:endParaRPr>
          </a:p>
          <a:p>
            <a:r>
              <a:rPr lang="en-US" sz="2400" b="1" dirty="0">
                <a:solidFill>
                  <a:schemeClr val="tx2"/>
                </a:solidFill>
                <a:ea typeface="Calibri" panose="020F0502020204030204" pitchFamily="34" charset="0"/>
              </a:rPr>
              <a:t>GA-3C Informed Consent:</a:t>
            </a:r>
            <a:r>
              <a:rPr lang="en-US" sz="1800" b="1" dirty="0">
                <a:solidFill>
                  <a:schemeClr val="tx2"/>
                </a:solidFill>
                <a:ea typeface="Calibri" panose="020F0502020204030204" pitchFamily="34" charset="0"/>
              </a:rPr>
              <a:t> </a:t>
            </a:r>
            <a:r>
              <a:rPr lang="en-US" sz="2000" b="1" dirty="0">
                <a:solidFill>
                  <a:srgbClr val="FF0000"/>
                </a:solidFill>
              </a:rPr>
              <a:t>(Safety Standard) Not a self study item but r</a:t>
            </a:r>
            <a:r>
              <a:rPr lang="en-US" sz="2000" dirty="0">
                <a:solidFill>
                  <a:srgbClr val="FF0000"/>
                </a:solidFill>
              </a:rPr>
              <a:t>eminder- </a:t>
            </a:r>
            <a:r>
              <a:rPr lang="en-US" sz="2000" dirty="0">
                <a:solidFill>
                  <a:schemeClr val="tx2"/>
                </a:solidFill>
              </a:rPr>
              <a:t>programs are </a:t>
            </a:r>
            <a:r>
              <a:rPr lang="en-US" sz="2000" b="1" dirty="0">
                <a:solidFill>
                  <a:schemeClr val="tx2"/>
                </a:solidFill>
              </a:rPr>
              <a:t>REQUIRED</a:t>
            </a:r>
            <a:r>
              <a:rPr lang="en-US" sz="2000" dirty="0">
                <a:solidFill>
                  <a:schemeClr val="tx2"/>
                </a:solidFill>
              </a:rPr>
              <a:t> to get family consent, separate from the Service Agreement and Family Rights and Confidentiality Form, whenever family information with another entity. The Consent </a:t>
            </a:r>
            <a:r>
              <a:rPr lang="en-US" sz="2000" b="1" dirty="0">
                <a:solidFill>
                  <a:schemeClr val="tx2"/>
                </a:solidFill>
              </a:rPr>
              <a:t>MUST</a:t>
            </a:r>
            <a:r>
              <a:rPr lang="en-US" sz="2000" dirty="0">
                <a:solidFill>
                  <a:schemeClr val="tx2"/>
                </a:solidFill>
              </a:rPr>
              <a:t> include:</a:t>
            </a:r>
          </a:p>
          <a:p>
            <a:pPr lvl="1"/>
            <a:r>
              <a:rPr lang="en-US" sz="1800" dirty="0">
                <a:solidFill>
                  <a:schemeClr val="tx2"/>
                </a:solidFill>
                <a:effectLst/>
                <a:ea typeface="Calibri" panose="020F0502020204030204" pitchFamily="34" charset="0"/>
              </a:rPr>
              <a:t>A signature from the person whose information will be released </a:t>
            </a:r>
          </a:p>
          <a:p>
            <a:pPr lvl="1"/>
            <a:r>
              <a:rPr lang="en-US" sz="1800" dirty="0">
                <a:solidFill>
                  <a:schemeClr val="tx2"/>
                </a:solidFill>
                <a:ea typeface="Calibri" panose="020F0502020204030204" pitchFamily="34" charset="0"/>
              </a:rPr>
              <a:t>Specific information to be released</a:t>
            </a:r>
          </a:p>
          <a:p>
            <a:pPr lvl="1"/>
            <a:r>
              <a:rPr lang="en-US" sz="1800" dirty="0">
                <a:solidFill>
                  <a:schemeClr val="tx2"/>
                </a:solidFill>
                <a:effectLst/>
                <a:ea typeface="Calibri" panose="020F0502020204030204" pitchFamily="34" charset="0"/>
              </a:rPr>
              <a:t>The purpose for which the information </a:t>
            </a:r>
            <a:r>
              <a:rPr lang="en-US" sz="1800" dirty="0">
                <a:solidFill>
                  <a:schemeClr val="tx2"/>
                </a:solidFill>
                <a:ea typeface="Calibri" panose="020F0502020204030204" pitchFamily="34" charset="0"/>
              </a:rPr>
              <a:t>is to be used</a:t>
            </a:r>
          </a:p>
          <a:p>
            <a:pPr lvl="1"/>
            <a:r>
              <a:rPr lang="en-US" sz="1800" dirty="0">
                <a:solidFill>
                  <a:schemeClr val="tx2"/>
                </a:solidFill>
                <a:effectLst/>
                <a:ea typeface="Calibri" panose="020F0502020204030204" pitchFamily="34" charset="0"/>
              </a:rPr>
              <a:t>Specific date the release takes effect</a:t>
            </a:r>
          </a:p>
          <a:p>
            <a:pPr lvl="1"/>
            <a:r>
              <a:rPr lang="en-US" sz="1800" dirty="0">
                <a:solidFill>
                  <a:schemeClr val="tx2"/>
                </a:solidFill>
                <a:ea typeface="Calibri" panose="020F0502020204030204" pitchFamily="34" charset="0"/>
              </a:rPr>
              <a:t>The timeframe or date the release expires (not to exceed 12 months)</a:t>
            </a:r>
          </a:p>
          <a:p>
            <a:pPr lvl="1"/>
            <a:r>
              <a:rPr lang="en-US" sz="1800" dirty="0">
                <a:solidFill>
                  <a:schemeClr val="tx2"/>
                </a:solidFill>
                <a:effectLst/>
                <a:ea typeface="Calibri" panose="020F0502020204030204" pitchFamily="34" charset="0"/>
              </a:rPr>
              <a:t>The name of the person/agency to whom the information is being released to </a:t>
            </a:r>
          </a:p>
          <a:p>
            <a:pPr lvl="1"/>
            <a:r>
              <a:rPr lang="en-US" sz="1800" dirty="0">
                <a:solidFill>
                  <a:schemeClr val="tx2"/>
                </a:solidFill>
                <a:ea typeface="Calibri" panose="020F0502020204030204" pitchFamily="34" charset="0"/>
              </a:rPr>
              <a:t>The name of the HFNY program providing the confidential information </a:t>
            </a:r>
          </a:p>
          <a:p>
            <a:pPr lvl="1"/>
            <a:r>
              <a:rPr lang="en-US" sz="1800" dirty="0">
                <a:solidFill>
                  <a:schemeClr val="tx2"/>
                </a:solidFill>
                <a:effectLst/>
                <a:ea typeface="Calibri" panose="020F0502020204030204" pitchFamily="34" charset="0"/>
              </a:rPr>
              <a:t>A statement in the release that the person/family may withdraw their authorization at any time </a:t>
            </a:r>
          </a:p>
          <a:p>
            <a:endParaRPr lang="en-US" sz="1800" b="1" dirty="0">
              <a:solidFill>
                <a:srgbClr val="FF0000"/>
              </a:solidFill>
            </a:endParaRPr>
          </a:p>
          <a:p>
            <a:endParaRPr lang="en-US" sz="1800" b="1" dirty="0">
              <a:solidFill>
                <a:srgbClr val="FF0000"/>
              </a:solidFill>
              <a:effectLst/>
              <a:latin typeface="Arial" panose="020B0604020202020204" pitchFamily="34" charset="0"/>
              <a:ea typeface="Arial" panose="020B0604020202020204" pitchFamily="34" charset="0"/>
            </a:endParaRPr>
          </a:p>
          <a:p>
            <a:endParaRPr lang="en-US" sz="1800" dirty="0">
              <a:solidFill>
                <a:srgbClr val="FF0000"/>
              </a:solidFill>
              <a:effectLst/>
              <a:latin typeface="Arial" panose="020B0604020202020204" pitchFamily="34" charset="0"/>
              <a:ea typeface="Arial" panose="020B0604020202020204" pitchFamily="34" charset="0"/>
            </a:endParaRPr>
          </a:p>
          <a:p>
            <a:endParaRPr lang="en-US" sz="1800" dirty="0">
              <a:effectLst/>
              <a:latin typeface="Calibri" panose="020F0502020204030204" pitchFamily="34" charset="0"/>
              <a:ea typeface="Calibri" panose="020F0502020204030204" pitchFamily="34" charset="0"/>
            </a:endParaRPr>
          </a:p>
          <a:p>
            <a:endParaRPr lang="en-US" sz="2000" dirty="0">
              <a:solidFill>
                <a:schemeClr val="tx1"/>
              </a:solidFill>
              <a:effectLst/>
              <a:latin typeface="Arial" panose="020B0604020202020204" pitchFamily="34" charset="0"/>
              <a:ea typeface="Arial" panose="020B0604020202020204" pitchFamily="34" charset="0"/>
            </a:endParaRPr>
          </a:p>
          <a:p>
            <a:endParaRPr lang="en-US" sz="2000" dirty="0">
              <a:solidFill>
                <a:schemeClr val="tx1"/>
              </a:solidFill>
              <a:effectLst/>
              <a:latin typeface="Calibri" panose="020F0502020204030204" pitchFamily="34" charset="0"/>
              <a:ea typeface="Calibri" panose="020F0502020204030204" pitchFamily="34" charset="0"/>
            </a:endParaRPr>
          </a:p>
          <a:p>
            <a:endParaRPr lang="en-US" sz="2000" dirty="0">
              <a:solidFill>
                <a:schemeClr val="tx1"/>
              </a:solidFill>
            </a:endParaRPr>
          </a:p>
          <a:p>
            <a:pPr marL="0" indent="0" algn="ctr">
              <a:buNone/>
            </a:pPr>
            <a:endParaRPr lang="en-US" sz="5400" dirty="0">
              <a:solidFill>
                <a:schemeClr val="tx2"/>
              </a:solidFill>
            </a:endParaRPr>
          </a:p>
        </p:txBody>
      </p:sp>
    </p:spTree>
    <p:extLst>
      <p:ext uri="{BB962C8B-B14F-4D97-AF65-F5344CB8AC3E}">
        <p14:creationId xmlns:p14="http://schemas.microsoft.com/office/powerpoint/2010/main" val="24760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p:txBody>
          <a:bodyPr>
            <a:noAutofit/>
          </a:bodyPr>
          <a:lstStyle/>
          <a:p>
            <a:br>
              <a:rPr lang="en-US" sz="2800" dirty="0"/>
            </a:br>
            <a:endParaRPr lang="en-US" sz="2400" dirty="0"/>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p:txBody>
          <a:bodyPr>
            <a:normAutofit/>
          </a:bodyPr>
          <a:lstStyle/>
          <a:p>
            <a:endParaRPr lang="en-US" sz="4000" dirty="0">
              <a:solidFill>
                <a:schemeClr val="tx2"/>
              </a:solidFill>
            </a:endParaRPr>
          </a:p>
          <a:p>
            <a:endParaRPr lang="en-US" sz="4000" dirty="0">
              <a:solidFill>
                <a:schemeClr val="tx2"/>
              </a:solidFill>
            </a:endParaRPr>
          </a:p>
          <a:p>
            <a:endParaRPr lang="en-US" sz="5400" dirty="0">
              <a:solidFill>
                <a:schemeClr val="tx2"/>
              </a:solidFill>
            </a:endParaRPr>
          </a:p>
          <a:p>
            <a:pPr marL="0" indent="0" algn="ctr">
              <a:buNone/>
            </a:pPr>
            <a:endParaRPr lang="en-US" sz="5400" dirty="0">
              <a:solidFill>
                <a:schemeClr val="tx2"/>
              </a:solidFill>
            </a:endParaRPr>
          </a:p>
        </p:txBody>
      </p:sp>
      <p:sp>
        <p:nvSpPr>
          <p:cNvPr id="24" name="Text Placeholder 23">
            <a:extLst>
              <a:ext uri="{FF2B5EF4-FFF2-40B4-BE49-F238E27FC236}">
                <a16:creationId xmlns:a16="http://schemas.microsoft.com/office/drawing/2014/main" id="{55036F78-94FA-3834-856B-1CF327A0B4AE}"/>
              </a:ext>
            </a:extLst>
          </p:cNvPr>
          <p:cNvSpPr>
            <a:spLocks noGrp="1"/>
          </p:cNvSpPr>
          <p:nvPr>
            <p:ph type="body" sz="half" idx="2"/>
          </p:nvPr>
        </p:nvSpPr>
        <p:spPr>
          <a:xfrm>
            <a:off x="609601" y="732366"/>
            <a:ext cx="5168886" cy="5393267"/>
          </a:xfrm>
        </p:spPr>
        <p:txBody>
          <a:bodyPr anchor="ctr">
            <a:normAutofit/>
          </a:bodyPr>
          <a:lstStyle/>
          <a:p>
            <a:pPr algn="ctr"/>
            <a:r>
              <a:rPr lang="en-US" sz="4000" b="1" dirty="0">
                <a:solidFill>
                  <a:schemeClr val="tx2"/>
                </a:solidFill>
              </a:rPr>
              <a:t>HFA Sample Consent Form </a:t>
            </a:r>
          </a:p>
        </p:txBody>
      </p:sp>
      <p:pic>
        <p:nvPicPr>
          <p:cNvPr id="23" name="Picture 22">
            <a:extLst>
              <a:ext uri="{FF2B5EF4-FFF2-40B4-BE49-F238E27FC236}">
                <a16:creationId xmlns:a16="http://schemas.microsoft.com/office/drawing/2014/main" id="{C154F7EC-3B5A-BE63-849B-0E383893794E}"/>
              </a:ext>
            </a:extLst>
          </p:cNvPr>
          <p:cNvPicPr>
            <a:picLocks noChangeAspect="1"/>
          </p:cNvPicPr>
          <p:nvPr/>
        </p:nvPicPr>
        <p:blipFill>
          <a:blip r:embed="rId3"/>
          <a:stretch>
            <a:fillRect/>
          </a:stretch>
        </p:blipFill>
        <p:spPr>
          <a:xfrm>
            <a:off x="6413515" y="584200"/>
            <a:ext cx="4769011" cy="5541433"/>
          </a:xfrm>
          <a:prstGeom prst="rect">
            <a:avLst/>
          </a:prstGeom>
        </p:spPr>
      </p:pic>
    </p:spTree>
    <p:extLst>
      <p:ext uri="{BB962C8B-B14F-4D97-AF65-F5344CB8AC3E}">
        <p14:creationId xmlns:p14="http://schemas.microsoft.com/office/powerpoint/2010/main" val="4009670835"/>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BC41276089D54E9F15C22FFF54562C" ma:contentTypeVersion="11" ma:contentTypeDescription="Create a new document." ma:contentTypeScope="" ma:versionID="4cbcf41b64e73baa26d3d5465fed66ed">
  <xsd:schema xmlns:xsd="http://www.w3.org/2001/XMLSchema" xmlns:xs="http://www.w3.org/2001/XMLSchema" xmlns:p="http://schemas.microsoft.com/office/2006/metadata/properties" xmlns:ns3="acfd14af-4f9a-41ab-adc4-6078cd3ee15b" xmlns:ns4="225eb1bb-86c9-41f0-a704-1e5cc0b4d0bf" targetNamespace="http://schemas.microsoft.com/office/2006/metadata/properties" ma:root="true" ma:fieldsID="90e5044dea88a0cba56b1109dc7aa182" ns3:_="" ns4:_="">
    <xsd:import namespace="acfd14af-4f9a-41ab-adc4-6078cd3ee15b"/>
    <xsd:import namespace="225eb1bb-86c9-41f0-a704-1e5cc0b4d0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d14af-4f9a-41ab-adc4-6078cd3ee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5eb1bb-86c9-41f0-a704-1e5cc0b4d0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12511-795B-47D1-8BA5-D9D0E51EB25F}">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225eb1bb-86c9-41f0-a704-1e5cc0b4d0bf"/>
    <ds:schemaRef ds:uri="acfd14af-4f9a-41ab-adc4-6078cd3ee15b"/>
    <ds:schemaRef ds:uri="http://www.w3.org/XML/1998/namespace"/>
  </ds:schemaRefs>
</ds:datastoreItem>
</file>

<file path=customXml/itemProps2.xml><?xml version="1.0" encoding="utf-8"?>
<ds:datastoreItem xmlns:ds="http://schemas.openxmlformats.org/officeDocument/2006/customXml" ds:itemID="{AD36C0B3-0AD5-4A56-AC76-7947CDA7A300}">
  <ds:schemaRefs>
    <ds:schemaRef ds:uri="http://schemas.microsoft.com/sharepoint/v3/contenttype/forms"/>
  </ds:schemaRefs>
</ds:datastoreItem>
</file>

<file path=customXml/itemProps3.xml><?xml version="1.0" encoding="utf-8"?>
<ds:datastoreItem xmlns:ds="http://schemas.openxmlformats.org/officeDocument/2006/customXml" ds:itemID="{0E141C68-87BA-49C5-8DB6-9E95FC3D21E7}">
  <ds:schemaRefs>
    <ds:schemaRef ds:uri="225eb1bb-86c9-41f0-a704-1e5cc0b4d0bf"/>
    <ds:schemaRef ds:uri="acfd14af-4f9a-41ab-adc4-6078cd3ee1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24501</TotalTime>
  <Words>2845</Words>
  <Application>Microsoft Office PowerPoint</Application>
  <PresentationFormat>Widescreen</PresentationFormat>
  <Paragraphs>199</Paragraphs>
  <Slides>20</Slides>
  <Notes>19</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20</vt:i4>
      </vt:variant>
    </vt:vector>
  </HeadingPairs>
  <TitlesOfParts>
    <vt:vector size="28" baseType="lpstr">
      <vt:lpstr>Arial</vt:lpstr>
      <vt:lpstr>Calibri</vt:lpstr>
      <vt:lpstr>2_Custom Design</vt:lpstr>
      <vt:lpstr>Cover Master</vt:lpstr>
      <vt:lpstr>1_Section Master</vt:lpstr>
      <vt:lpstr>Section Master</vt:lpstr>
      <vt:lpstr>1_Cover Master</vt:lpstr>
      <vt:lpstr>2_Section Master</vt:lpstr>
      <vt:lpstr>PowerPoint Presentation</vt:lpstr>
      <vt:lpstr>PowerPoint Presentation</vt:lpstr>
      <vt:lpstr>Accreditation Timeline - updates</vt:lpstr>
      <vt:lpstr>Governance and Administration  </vt:lpstr>
      <vt:lpstr>Governance and Administration  </vt:lpstr>
      <vt:lpstr>Governance and Administration</vt:lpstr>
      <vt:lpstr>Governance and Administration  </vt:lpstr>
      <vt:lpstr>Governance and Administration  </vt:lpstr>
      <vt:lpstr> </vt:lpstr>
      <vt:lpstr>Governance and Administration</vt:lpstr>
      <vt:lpstr>Governance and Administration Boiler Plate Language for Self Study </vt:lpstr>
      <vt:lpstr>Governance and Administration</vt:lpstr>
      <vt:lpstr>Governance and Administration</vt:lpstr>
      <vt:lpstr>Governance and Administration</vt:lpstr>
      <vt:lpstr>Governance and Administration</vt:lpstr>
      <vt:lpstr>Governance and Administration</vt:lpstr>
      <vt:lpstr>Self Study Submission </vt:lpstr>
      <vt:lpstr>QUESTIONS?? </vt:lpstr>
      <vt:lpstr>Questions on Self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Melissa R (HEALTH)</dc:creator>
  <cp:lastModifiedBy>Contento, Allison (OCFS)</cp:lastModifiedBy>
  <cp:revision>47</cp:revision>
  <cp:lastPrinted>2023-03-16T14:05:39Z</cp:lastPrinted>
  <dcterms:created xsi:type="dcterms:W3CDTF">2019-09-27T20:48:48Z</dcterms:created>
  <dcterms:modified xsi:type="dcterms:W3CDTF">2023-09-06T15:33:04Z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0x010100E6BC41276089D54E9F15C22FFF54562C</vt:lpwstr>
  </property>
</Properties>
</file>